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notesSlides/notesSlide46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charts/chart2.xml" ContentType="application/vnd.openxmlformats-officedocument.drawingml.char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notesSlides/notesSlide108.xml" ContentType="application/vnd.openxmlformats-officedocument.presentationml.notesSlid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1" r:id="rId4"/>
    <p:sldMasterId id="2147483714" r:id="rId5"/>
    <p:sldMasterId id="2147483727" r:id="rId6"/>
    <p:sldMasterId id="2147483753" r:id="rId7"/>
    <p:sldMasterId id="2147483765" r:id="rId8"/>
    <p:sldMasterId id="2147483778" r:id="rId9"/>
    <p:sldMasterId id="2147483790" r:id="rId10"/>
    <p:sldMasterId id="2147483830" r:id="rId11"/>
    <p:sldMasterId id="2147483854" r:id="rId12"/>
    <p:sldMasterId id="2147483878" r:id="rId13"/>
  </p:sldMasterIdLst>
  <p:notesMasterIdLst>
    <p:notesMasterId r:id="rId125"/>
  </p:notesMasterIdLst>
  <p:handoutMasterIdLst>
    <p:handoutMasterId r:id="rId126"/>
  </p:handoutMasterIdLst>
  <p:sldIdLst>
    <p:sldId id="392" r:id="rId14"/>
    <p:sldId id="321" r:id="rId15"/>
    <p:sldId id="457" r:id="rId16"/>
    <p:sldId id="332" r:id="rId17"/>
    <p:sldId id="387" r:id="rId18"/>
    <p:sldId id="352" r:id="rId19"/>
    <p:sldId id="440" r:id="rId20"/>
    <p:sldId id="388" r:id="rId21"/>
    <p:sldId id="355" r:id="rId22"/>
    <p:sldId id="268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267" r:id="rId31"/>
    <p:sldId id="271" r:id="rId32"/>
    <p:sldId id="331" r:id="rId33"/>
    <p:sldId id="310" r:id="rId34"/>
    <p:sldId id="343" r:id="rId35"/>
    <p:sldId id="351" r:id="rId36"/>
    <p:sldId id="456" r:id="rId37"/>
    <p:sldId id="337" r:id="rId38"/>
    <p:sldId id="338" r:id="rId39"/>
    <p:sldId id="336" r:id="rId40"/>
    <p:sldId id="381" r:id="rId41"/>
    <p:sldId id="339" r:id="rId42"/>
    <p:sldId id="441" r:id="rId43"/>
    <p:sldId id="442" r:id="rId44"/>
    <p:sldId id="443" r:id="rId45"/>
    <p:sldId id="437" r:id="rId46"/>
    <p:sldId id="272" r:id="rId47"/>
    <p:sldId id="323" r:id="rId48"/>
    <p:sldId id="324" r:id="rId49"/>
    <p:sldId id="382" r:id="rId50"/>
    <p:sldId id="366" r:id="rId51"/>
    <p:sldId id="335" r:id="rId52"/>
    <p:sldId id="273" r:id="rId53"/>
    <p:sldId id="274" r:id="rId54"/>
    <p:sldId id="275" r:id="rId55"/>
    <p:sldId id="277" r:id="rId56"/>
    <p:sldId id="439" r:id="rId57"/>
    <p:sldId id="356" r:id="rId58"/>
    <p:sldId id="365" r:id="rId59"/>
    <p:sldId id="313" r:id="rId60"/>
    <p:sldId id="369" r:id="rId61"/>
    <p:sldId id="433" r:id="rId62"/>
    <p:sldId id="278" r:id="rId63"/>
    <p:sldId id="445" r:id="rId64"/>
    <p:sldId id="444" r:id="rId65"/>
    <p:sldId id="326" r:id="rId66"/>
    <p:sldId id="320" r:id="rId67"/>
    <p:sldId id="279" r:id="rId68"/>
    <p:sldId id="345" r:id="rId69"/>
    <p:sldId id="357" r:id="rId70"/>
    <p:sldId id="358" r:id="rId71"/>
    <p:sldId id="378" r:id="rId72"/>
    <p:sldId id="416" r:id="rId73"/>
    <p:sldId id="417" r:id="rId74"/>
    <p:sldId id="284" r:id="rId75"/>
    <p:sldId id="286" r:id="rId76"/>
    <p:sldId id="287" r:id="rId77"/>
    <p:sldId id="288" r:id="rId78"/>
    <p:sldId id="289" r:id="rId79"/>
    <p:sldId id="394" r:id="rId80"/>
    <p:sldId id="404" r:id="rId81"/>
    <p:sldId id="290" r:id="rId82"/>
    <p:sldId id="411" r:id="rId83"/>
    <p:sldId id="405" r:id="rId84"/>
    <p:sldId id="293" r:id="rId85"/>
    <p:sldId id="295" r:id="rId86"/>
    <p:sldId id="294" r:id="rId87"/>
    <p:sldId id="291" r:id="rId88"/>
    <p:sldId id="414" r:id="rId89"/>
    <p:sldId id="370" r:id="rId90"/>
    <p:sldId id="377" r:id="rId91"/>
    <p:sldId id="319" r:id="rId92"/>
    <p:sldId id="371" r:id="rId93"/>
    <p:sldId id="359" r:id="rId94"/>
    <p:sldId id="301" r:id="rId95"/>
    <p:sldId id="302" r:id="rId96"/>
    <p:sldId id="303" r:id="rId97"/>
    <p:sldId id="304" r:id="rId98"/>
    <p:sldId id="305" r:id="rId99"/>
    <p:sldId id="306" r:id="rId100"/>
    <p:sldId id="367" r:id="rId101"/>
    <p:sldId id="344" r:id="rId102"/>
    <p:sldId id="374" r:id="rId103"/>
    <p:sldId id="447" r:id="rId104"/>
    <p:sldId id="452" r:id="rId105"/>
    <p:sldId id="453" r:id="rId106"/>
    <p:sldId id="455" r:id="rId107"/>
    <p:sldId id="401" r:id="rId108"/>
    <p:sldId id="400" r:id="rId109"/>
    <p:sldId id="396" r:id="rId110"/>
    <p:sldId id="454" r:id="rId111"/>
    <p:sldId id="385" r:id="rId112"/>
    <p:sldId id="362" r:id="rId113"/>
    <p:sldId id="360" r:id="rId114"/>
    <p:sldId id="399" r:id="rId115"/>
    <p:sldId id="403" r:id="rId116"/>
    <p:sldId id="448" r:id="rId117"/>
    <p:sldId id="450" r:id="rId118"/>
    <p:sldId id="402" r:id="rId119"/>
    <p:sldId id="449" r:id="rId120"/>
    <p:sldId id="316" r:id="rId121"/>
    <p:sldId id="434" r:id="rId122"/>
    <p:sldId id="317" r:id="rId123"/>
    <p:sldId id="435" r:id="rId124"/>
  </p:sldIdLst>
  <p:sldSz cx="9144000" cy="6858000" type="screen4x3"/>
  <p:notesSz cx="6858000" cy="9144000"/>
  <p:defaultTextStyle>
    <a:defPPr>
      <a:defRPr lang="en-US"/>
    </a:defPPr>
    <a:lvl1pPr marL="0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78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58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038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715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396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074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748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431" algn="l" defTabSz="913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58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660"/>
    </p:cViewPr>
  </p:sorterViewPr>
  <p:notesViewPr>
    <p:cSldViewPr>
      <p:cViewPr varScale="1">
        <p:scale>
          <a:sx n="76" d="100"/>
          <a:sy n="76" d="100"/>
        </p:scale>
        <p:origin x="-2184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2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slide" Target="slides/slide103.xml"/><Relationship Id="rId124" Type="http://schemas.openxmlformats.org/officeDocument/2006/relationships/slide" Target="slides/slide111.xml"/><Relationship Id="rId129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12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61" Type="http://schemas.openxmlformats.org/officeDocument/2006/relationships/slide" Target="slides/slide48.xml"/><Relationship Id="rId82" Type="http://schemas.openxmlformats.org/officeDocument/2006/relationships/slide" Target="slides/slide6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Randy\Documents\Pesticides\Distr%20hives%20in%20US%202011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ndy\Documents\Pesticides\Pesticide%20use\Pesticide%20use%20by%20country%202007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Randy\Documents\Pesticides\Pesticide%20use\Pesticide%20use%20by%20country%2020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Millions of hives in the U.S.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5.8855314960629922E-2"/>
          <c:y val="0.11125473899095978"/>
          <c:w val="0.90852154418197728"/>
          <c:h val="0.77797317002041499"/>
        </c:manualLayout>
      </c:layout>
      <c:lineChart>
        <c:grouping val="standard"/>
        <c:ser>
          <c:idx val="0"/>
          <c:order val="0"/>
          <c:tx>
            <c:v>Millions of hives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Sheet3!$E$4:$E$116</c:f>
              <c:numCache>
                <c:formatCode>General</c:formatCode>
                <c:ptCount val="113"/>
                <c:pt idx="0">
                  <c:v>1899</c:v>
                </c:pt>
                <c:pt idx="1">
                  <c:v>1900</c:v>
                </c:pt>
                <c:pt idx="2">
                  <c:v>1901</c:v>
                </c:pt>
                <c:pt idx="3">
                  <c:v>1902</c:v>
                </c:pt>
                <c:pt idx="4">
                  <c:v>1903</c:v>
                </c:pt>
                <c:pt idx="5">
                  <c:v>1904</c:v>
                </c:pt>
                <c:pt idx="6">
                  <c:v>1905</c:v>
                </c:pt>
                <c:pt idx="7">
                  <c:v>1906</c:v>
                </c:pt>
                <c:pt idx="8">
                  <c:v>1907</c:v>
                </c:pt>
                <c:pt idx="9">
                  <c:v>1908</c:v>
                </c:pt>
                <c:pt idx="10">
                  <c:v>1909</c:v>
                </c:pt>
                <c:pt idx="11">
                  <c:v>1910</c:v>
                </c:pt>
                <c:pt idx="12">
                  <c:v>1911</c:v>
                </c:pt>
                <c:pt idx="13">
                  <c:v>1912</c:v>
                </c:pt>
                <c:pt idx="14">
                  <c:v>1913</c:v>
                </c:pt>
                <c:pt idx="15">
                  <c:v>1914</c:v>
                </c:pt>
                <c:pt idx="16">
                  <c:v>1915</c:v>
                </c:pt>
                <c:pt idx="17">
                  <c:v>1916</c:v>
                </c:pt>
                <c:pt idx="18">
                  <c:v>1917</c:v>
                </c:pt>
                <c:pt idx="19">
                  <c:v>1918</c:v>
                </c:pt>
                <c:pt idx="20">
                  <c:v>1919</c:v>
                </c:pt>
                <c:pt idx="21">
                  <c:v>1920</c:v>
                </c:pt>
                <c:pt idx="22">
                  <c:v>1921</c:v>
                </c:pt>
                <c:pt idx="23">
                  <c:v>1922</c:v>
                </c:pt>
                <c:pt idx="24">
                  <c:v>1923</c:v>
                </c:pt>
                <c:pt idx="25">
                  <c:v>1924</c:v>
                </c:pt>
                <c:pt idx="26">
                  <c:v>1925</c:v>
                </c:pt>
                <c:pt idx="27">
                  <c:v>1926</c:v>
                </c:pt>
                <c:pt idx="28">
                  <c:v>1927</c:v>
                </c:pt>
                <c:pt idx="29">
                  <c:v>1928</c:v>
                </c:pt>
                <c:pt idx="30">
                  <c:v>1929</c:v>
                </c:pt>
                <c:pt idx="31">
                  <c:v>1930</c:v>
                </c:pt>
                <c:pt idx="32">
                  <c:v>1931</c:v>
                </c:pt>
                <c:pt idx="33">
                  <c:v>1932</c:v>
                </c:pt>
                <c:pt idx="34">
                  <c:v>1933</c:v>
                </c:pt>
                <c:pt idx="35">
                  <c:v>1934</c:v>
                </c:pt>
                <c:pt idx="36">
                  <c:v>1935</c:v>
                </c:pt>
                <c:pt idx="37">
                  <c:v>1936</c:v>
                </c:pt>
                <c:pt idx="38">
                  <c:v>1937</c:v>
                </c:pt>
                <c:pt idx="39">
                  <c:v>1938</c:v>
                </c:pt>
                <c:pt idx="40">
                  <c:v>1939</c:v>
                </c:pt>
                <c:pt idx="41">
                  <c:v>1940</c:v>
                </c:pt>
                <c:pt idx="42">
                  <c:v>1941</c:v>
                </c:pt>
                <c:pt idx="43">
                  <c:v>1942</c:v>
                </c:pt>
                <c:pt idx="44">
                  <c:v>1943</c:v>
                </c:pt>
                <c:pt idx="45">
                  <c:v>1944</c:v>
                </c:pt>
                <c:pt idx="46">
                  <c:v>1945</c:v>
                </c:pt>
                <c:pt idx="47">
                  <c:v>1946</c:v>
                </c:pt>
                <c:pt idx="48">
                  <c:v>1947</c:v>
                </c:pt>
                <c:pt idx="49">
                  <c:v>1948</c:v>
                </c:pt>
                <c:pt idx="50">
                  <c:v>1949</c:v>
                </c:pt>
                <c:pt idx="51">
                  <c:v>1950</c:v>
                </c:pt>
                <c:pt idx="52">
                  <c:v>1951</c:v>
                </c:pt>
                <c:pt idx="53">
                  <c:v>1952</c:v>
                </c:pt>
                <c:pt idx="54">
                  <c:v>1953</c:v>
                </c:pt>
                <c:pt idx="55">
                  <c:v>1954</c:v>
                </c:pt>
                <c:pt idx="56">
                  <c:v>1955</c:v>
                </c:pt>
                <c:pt idx="57">
                  <c:v>1956</c:v>
                </c:pt>
                <c:pt idx="58">
                  <c:v>1957</c:v>
                </c:pt>
                <c:pt idx="59">
                  <c:v>1958</c:v>
                </c:pt>
                <c:pt idx="60">
                  <c:v>1959</c:v>
                </c:pt>
                <c:pt idx="61">
                  <c:v>1960</c:v>
                </c:pt>
                <c:pt idx="62">
                  <c:v>1961</c:v>
                </c:pt>
                <c:pt idx="63">
                  <c:v>1962</c:v>
                </c:pt>
                <c:pt idx="64">
                  <c:v>1963</c:v>
                </c:pt>
                <c:pt idx="65">
                  <c:v>1964</c:v>
                </c:pt>
                <c:pt idx="66">
                  <c:v>1965</c:v>
                </c:pt>
                <c:pt idx="67">
                  <c:v>1966</c:v>
                </c:pt>
                <c:pt idx="68">
                  <c:v>1967</c:v>
                </c:pt>
                <c:pt idx="69">
                  <c:v>1968</c:v>
                </c:pt>
                <c:pt idx="70">
                  <c:v>1969</c:v>
                </c:pt>
                <c:pt idx="71">
                  <c:v>1970</c:v>
                </c:pt>
                <c:pt idx="72">
                  <c:v>1971</c:v>
                </c:pt>
                <c:pt idx="73">
                  <c:v>1972</c:v>
                </c:pt>
                <c:pt idx="74">
                  <c:v>1973</c:v>
                </c:pt>
                <c:pt idx="75">
                  <c:v>1974</c:v>
                </c:pt>
                <c:pt idx="76">
                  <c:v>1975</c:v>
                </c:pt>
                <c:pt idx="77">
                  <c:v>1976</c:v>
                </c:pt>
                <c:pt idx="78">
                  <c:v>1977</c:v>
                </c:pt>
                <c:pt idx="79">
                  <c:v>1978</c:v>
                </c:pt>
                <c:pt idx="80">
                  <c:v>1979</c:v>
                </c:pt>
                <c:pt idx="81">
                  <c:v>1980</c:v>
                </c:pt>
                <c:pt idx="82">
                  <c:v>1981</c:v>
                </c:pt>
                <c:pt idx="83">
                  <c:v>1982</c:v>
                </c:pt>
                <c:pt idx="84">
                  <c:v>1983</c:v>
                </c:pt>
                <c:pt idx="85">
                  <c:v>1984</c:v>
                </c:pt>
                <c:pt idx="86">
                  <c:v>1985</c:v>
                </c:pt>
                <c:pt idx="87">
                  <c:v>1986</c:v>
                </c:pt>
                <c:pt idx="88">
                  <c:v>1987</c:v>
                </c:pt>
                <c:pt idx="89">
                  <c:v>1988</c:v>
                </c:pt>
                <c:pt idx="90">
                  <c:v>1989</c:v>
                </c:pt>
                <c:pt idx="91">
                  <c:v>1990</c:v>
                </c:pt>
                <c:pt idx="92">
                  <c:v>1991</c:v>
                </c:pt>
                <c:pt idx="93">
                  <c:v>1992</c:v>
                </c:pt>
                <c:pt idx="94">
                  <c:v>1993</c:v>
                </c:pt>
                <c:pt idx="95">
                  <c:v>1994</c:v>
                </c:pt>
                <c:pt idx="96">
                  <c:v>1995</c:v>
                </c:pt>
                <c:pt idx="97">
                  <c:v>1996</c:v>
                </c:pt>
                <c:pt idx="98">
                  <c:v>1997</c:v>
                </c:pt>
                <c:pt idx="99">
                  <c:v>1998</c:v>
                </c:pt>
                <c:pt idx="100">
                  <c:v>1999</c:v>
                </c:pt>
                <c:pt idx="101">
                  <c:v>2000</c:v>
                </c:pt>
                <c:pt idx="102">
                  <c:v>2001</c:v>
                </c:pt>
                <c:pt idx="103">
                  <c:v>2002</c:v>
                </c:pt>
                <c:pt idx="104">
                  <c:v>2003</c:v>
                </c:pt>
                <c:pt idx="105">
                  <c:v>2004</c:v>
                </c:pt>
                <c:pt idx="106">
                  <c:v>2005</c:v>
                </c:pt>
                <c:pt idx="107">
                  <c:v>2006</c:v>
                </c:pt>
                <c:pt idx="108">
                  <c:v>2007</c:v>
                </c:pt>
                <c:pt idx="109">
                  <c:v>2008</c:v>
                </c:pt>
                <c:pt idx="110">
                  <c:v>2009</c:v>
                </c:pt>
                <c:pt idx="111">
                  <c:v>2010</c:v>
                </c:pt>
                <c:pt idx="112">
                  <c:v>2011</c:v>
                </c:pt>
              </c:numCache>
            </c:numRef>
          </c:cat>
          <c:val>
            <c:numRef>
              <c:f>Sheet3!$F$4:$F$116</c:f>
              <c:numCache>
                <c:formatCode>General</c:formatCode>
                <c:ptCount val="113"/>
                <c:pt idx="0">
                  <c:v>4.0999999999999996</c:v>
                </c:pt>
                <c:pt idx="10">
                  <c:v>3.4</c:v>
                </c:pt>
                <c:pt idx="20">
                  <c:v>3.5</c:v>
                </c:pt>
                <c:pt idx="30">
                  <c:v>4.8</c:v>
                </c:pt>
                <c:pt idx="31">
                  <c:v>4.7</c:v>
                </c:pt>
                <c:pt idx="32">
                  <c:v>4.7</c:v>
                </c:pt>
                <c:pt idx="33">
                  <c:v>4.5999999999999996</c:v>
                </c:pt>
                <c:pt idx="34">
                  <c:v>4.5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4.4000000000000004</c:v>
                </c:pt>
                <c:pt idx="40">
                  <c:v>4.5</c:v>
                </c:pt>
                <c:pt idx="41">
                  <c:v>4.4000000000000004</c:v>
                </c:pt>
                <c:pt idx="42">
                  <c:v>4.5999999999999996</c:v>
                </c:pt>
                <c:pt idx="43">
                  <c:v>5</c:v>
                </c:pt>
                <c:pt idx="44">
                  <c:v>4.9000000000000004</c:v>
                </c:pt>
                <c:pt idx="45">
                  <c:v>5.2</c:v>
                </c:pt>
                <c:pt idx="46">
                  <c:v>5.5</c:v>
                </c:pt>
                <c:pt idx="47">
                  <c:v>5.8</c:v>
                </c:pt>
                <c:pt idx="48">
                  <c:v>5.9</c:v>
                </c:pt>
                <c:pt idx="49">
                  <c:v>5.7</c:v>
                </c:pt>
                <c:pt idx="50">
                  <c:v>5.6</c:v>
                </c:pt>
                <c:pt idx="51">
                  <c:v>5.6</c:v>
                </c:pt>
                <c:pt idx="52">
                  <c:v>5.5</c:v>
                </c:pt>
                <c:pt idx="53">
                  <c:v>5.5</c:v>
                </c:pt>
                <c:pt idx="54">
                  <c:v>5.5</c:v>
                </c:pt>
                <c:pt idx="55">
                  <c:v>5.5</c:v>
                </c:pt>
                <c:pt idx="56">
                  <c:v>5.3</c:v>
                </c:pt>
                <c:pt idx="57">
                  <c:v>5.2</c:v>
                </c:pt>
                <c:pt idx="58">
                  <c:v>5.2</c:v>
                </c:pt>
                <c:pt idx="59">
                  <c:v>5.2</c:v>
                </c:pt>
                <c:pt idx="60">
                  <c:v>5.0999999999999996</c:v>
                </c:pt>
                <c:pt idx="61">
                  <c:v>5</c:v>
                </c:pt>
                <c:pt idx="62">
                  <c:v>5</c:v>
                </c:pt>
                <c:pt idx="63">
                  <c:v>4.9000000000000004</c:v>
                </c:pt>
                <c:pt idx="64">
                  <c:v>4.8</c:v>
                </c:pt>
                <c:pt idx="65">
                  <c:v>4.8</c:v>
                </c:pt>
                <c:pt idx="66">
                  <c:v>4.7</c:v>
                </c:pt>
                <c:pt idx="67">
                  <c:v>4.5999999999999996</c:v>
                </c:pt>
                <c:pt idx="68">
                  <c:v>4.5999999999999996</c:v>
                </c:pt>
                <c:pt idx="69">
                  <c:v>4.5</c:v>
                </c:pt>
                <c:pt idx="70">
                  <c:v>4.4000000000000004</c:v>
                </c:pt>
                <c:pt idx="71">
                  <c:v>4.3</c:v>
                </c:pt>
                <c:pt idx="72">
                  <c:v>4.0999999999999996</c:v>
                </c:pt>
                <c:pt idx="73">
                  <c:v>4.0999999999999996</c:v>
                </c:pt>
                <c:pt idx="74">
                  <c:v>4.0999999999999996</c:v>
                </c:pt>
                <c:pt idx="75">
                  <c:v>4.2</c:v>
                </c:pt>
                <c:pt idx="76">
                  <c:v>4.2</c:v>
                </c:pt>
                <c:pt idx="77">
                  <c:v>4.3</c:v>
                </c:pt>
                <c:pt idx="78">
                  <c:v>4.3</c:v>
                </c:pt>
                <c:pt idx="79">
                  <c:v>4.0999999999999996</c:v>
                </c:pt>
                <c:pt idx="80">
                  <c:v>4.2</c:v>
                </c:pt>
                <c:pt idx="81">
                  <c:v>4.0999999999999996</c:v>
                </c:pt>
                <c:pt idx="82">
                  <c:v>4.2</c:v>
                </c:pt>
                <c:pt idx="83">
                  <c:v>4.2</c:v>
                </c:pt>
                <c:pt idx="84">
                  <c:v>4.2</c:v>
                </c:pt>
                <c:pt idx="85">
                  <c:v>4.0999999999999996</c:v>
                </c:pt>
                <c:pt idx="86">
                  <c:v>4.0999999999999996</c:v>
                </c:pt>
                <c:pt idx="87">
                  <c:v>4.0999999999999996</c:v>
                </c:pt>
                <c:pt idx="88">
                  <c:v>4</c:v>
                </c:pt>
                <c:pt idx="89">
                  <c:v>4</c:v>
                </c:pt>
                <c:pt idx="90">
                  <c:v>4.0999999999999996</c:v>
                </c:pt>
                <c:pt idx="91">
                  <c:v>4.0999999999999996</c:v>
                </c:pt>
                <c:pt idx="92">
                  <c:v>4</c:v>
                </c:pt>
                <c:pt idx="93">
                  <c:v>3.9</c:v>
                </c:pt>
                <c:pt idx="94">
                  <c:v>3.7</c:v>
                </c:pt>
                <c:pt idx="95">
                  <c:v>3.6</c:v>
                </c:pt>
                <c:pt idx="96">
                  <c:v>3.5</c:v>
                </c:pt>
                <c:pt idx="97">
                  <c:v>3.4</c:v>
                </c:pt>
                <c:pt idx="98">
                  <c:v>3.5</c:v>
                </c:pt>
                <c:pt idx="99">
                  <c:v>3.5</c:v>
                </c:pt>
                <c:pt idx="100">
                  <c:v>3.6</c:v>
                </c:pt>
                <c:pt idx="101">
                  <c:v>3.5</c:v>
                </c:pt>
                <c:pt idx="102">
                  <c:v>3.4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3.3</c:v>
                </c:pt>
                <c:pt idx="107">
                  <c:v>3.3</c:v>
                </c:pt>
                <c:pt idx="108">
                  <c:v>3.3</c:v>
                </c:pt>
                <c:pt idx="109">
                  <c:v>3.1999999999999997</c:v>
                </c:pt>
                <c:pt idx="110">
                  <c:v>3.4</c:v>
                </c:pt>
                <c:pt idx="111">
                  <c:v>3.6</c:v>
                </c:pt>
              </c:numCache>
            </c:numRef>
          </c:val>
        </c:ser>
        <c:marker val="1"/>
        <c:axId val="89662208"/>
        <c:axId val="89664128"/>
      </c:lineChart>
      <c:catAx>
        <c:axId val="896622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9664128"/>
        <c:crosses val="autoZero"/>
        <c:auto val="1"/>
        <c:lblAlgn val="ctr"/>
        <c:lblOffset val="100"/>
      </c:catAx>
      <c:valAx>
        <c:axId val="896641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Millions of hives</a:t>
                </a:r>
              </a:p>
            </c:rich>
          </c:tx>
          <c:layout/>
        </c:title>
        <c:numFmt formatCode="General" sourceLinked="1"/>
        <c:tickLblPos val="nextTo"/>
        <c:crossAx val="89662208"/>
        <c:crosses val="autoZero"/>
        <c:crossBetween val="between"/>
      </c:valAx>
    </c:plotArea>
    <c:plotVisOnly val="1"/>
    <c:dispBlanksAs val="span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Pesticide use throughout the world </a:t>
            </a:r>
          </a:p>
          <a:p>
            <a:pPr>
              <a:defRPr sz="2400"/>
            </a:pPr>
            <a:r>
              <a:rPr lang="en-US" sz="2400"/>
              <a:t>(kg/hectare of cropland)</a:t>
            </a: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0.12641841466390941"/>
          <c:y val="0.15856952707795441"/>
          <c:w val="0.84284389410540961"/>
          <c:h val="0.63297272158699103"/>
        </c:manualLayout>
      </c:layout>
      <c:barChart>
        <c:barDir val="col"/>
        <c:grouping val="clustered"/>
        <c:ser>
          <c:idx val="0"/>
          <c:order val="0"/>
          <c:tx>
            <c:strRef>
              <c:f>Sheet2!$E$4</c:f>
              <c:strCache>
                <c:ptCount val="1"/>
              </c:strCache>
            </c:strRef>
          </c:tx>
          <c:spPr>
            <a:solidFill>
              <a:srgbClr val="FF0000"/>
            </a:solidFill>
          </c:spPr>
          <c:cat>
            <c:strRef>
              <c:f>Sheet2!$D$4:$D$28</c:f>
              <c:strCache>
                <c:ptCount val="25"/>
                <c:pt idx="1">
                  <c:v>Colombia</c:v>
                </c:pt>
                <c:pt idx="2">
                  <c:v>China</c:v>
                </c:pt>
                <c:pt idx="3">
                  <c:v>Japan</c:v>
                </c:pt>
                <c:pt idx="4">
                  <c:v>Chile</c:v>
                </c:pt>
                <c:pt idx="5">
                  <c:v>Netherlands</c:v>
                </c:pt>
                <c:pt idx="6">
                  <c:v>New Zealand</c:v>
                </c:pt>
                <c:pt idx="7">
                  <c:v>Italy</c:v>
                </c:pt>
                <c:pt idx="8">
                  <c:v>Portugal</c:v>
                </c:pt>
                <c:pt idx="9">
                  <c:v>Mexico</c:v>
                </c:pt>
                <c:pt idx="10">
                  <c:v>Switzerland</c:v>
                </c:pt>
                <c:pt idx="11">
                  <c:v>France</c:v>
                </c:pt>
                <c:pt idx="12">
                  <c:v>U.K.</c:v>
                </c:pt>
                <c:pt idx="13">
                  <c:v>Thailand</c:v>
                </c:pt>
                <c:pt idx="14">
                  <c:v>Germany</c:v>
                </c:pt>
                <c:pt idx="15">
                  <c:v>Bangladesh</c:v>
                </c:pt>
                <c:pt idx="16">
                  <c:v>Austria</c:v>
                </c:pt>
                <c:pt idx="17">
                  <c:v>USA</c:v>
                </c:pt>
                <c:pt idx="18">
                  <c:v>Turkey</c:v>
                </c:pt>
                <c:pt idx="19">
                  <c:v>Poland</c:v>
                </c:pt>
                <c:pt idx="20">
                  <c:v>Ukraine</c:v>
                </c:pt>
                <c:pt idx="21">
                  <c:v>Norway</c:v>
                </c:pt>
                <c:pt idx="22">
                  <c:v>Sweden</c:v>
                </c:pt>
                <c:pt idx="23">
                  <c:v>Australia</c:v>
                </c:pt>
                <c:pt idx="24">
                  <c:v>India</c:v>
                </c:pt>
              </c:strCache>
            </c:strRef>
          </c:cat>
          <c:val>
            <c:numRef>
              <c:f>Sheet2!$E$4:$E$28</c:f>
              <c:numCache>
                <c:formatCode>General</c:formatCode>
                <c:ptCount val="25"/>
                <c:pt idx="1">
                  <c:v>23.09</c:v>
                </c:pt>
                <c:pt idx="2">
                  <c:v>14.48</c:v>
                </c:pt>
                <c:pt idx="3">
                  <c:v>13.15</c:v>
                </c:pt>
                <c:pt idx="4">
                  <c:v>12</c:v>
                </c:pt>
                <c:pt idx="5">
                  <c:v>11.04</c:v>
                </c:pt>
                <c:pt idx="6">
                  <c:v>9.8800000000000008</c:v>
                </c:pt>
                <c:pt idx="7">
                  <c:v>8.2900000000000009</c:v>
                </c:pt>
                <c:pt idx="8">
                  <c:v>8</c:v>
                </c:pt>
                <c:pt idx="9">
                  <c:v>5.23</c:v>
                </c:pt>
                <c:pt idx="10">
                  <c:v>4.88</c:v>
                </c:pt>
                <c:pt idx="11">
                  <c:v>3.96</c:v>
                </c:pt>
                <c:pt idx="12">
                  <c:v>3.64</c:v>
                </c:pt>
                <c:pt idx="13">
                  <c:v>3.52</c:v>
                </c:pt>
                <c:pt idx="14">
                  <c:v>3.3699999999999997</c:v>
                </c:pt>
                <c:pt idx="15">
                  <c:v>3.3299999999999987</c:v>
                </c:pt>
                <c:pt idx="16">
                  <c:v>2.4299999999999997</c:v>
                </c:pt>
                <c:pt idx="17">
                  <c:v>2.42</c:v>
                </c:pt>
                <c:pt idx="18">
                  <c:v>1.9600000000000035</c:v>
                </c:pt>
                <c:pt idx="19">
                  <c:v>1.45</c:v>
                </c:pt>
                <c:pt idx="20">
                  <c:v>1.05</c:v>
                </c:pt>
                <c:pt idx="21">
                  <c:v>0.84000000000000064</c:v>
                </c:pt>
                <c:pt idx="22">
                  <c:v>0.81</c:v>
                </c:pt>
                <c:pt idx="23">
                  <c:v>0.61000000000000065</c:v>
                </c:pt>
                <c:pt idx="24">
                  <c:v>0.21000000000000021</c:v>
                </c:pt>
              </c:numCache>
            </c:numRef>
          </c:val>
        </c:ser>
        <c:axId val="89678976"/>
        <c:axId val="89710976"/>
      </c:barChart>
      <c:catAx>
        <c:axId val="896789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9710976"/>
        <c:crossesAt val="-0.5"/>
        <c:lblAlgn val="ctr"/>
        <c:lblOffset val="100"/>
      </c:catAx>
      <c:valAx>
        <c:axId val="897109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>
                    <a:solidFill>
                      <a:sysClr val="windowText" lastClr="000000"/>
                    </a:solidFill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Amount of pesticides applied  (kg/ha)</a:t>
                </a:r>
              </a:p>
            </c:rich>
          </c:tx>
          <c:layout>
            <c:manualLayout>
              <c:xMode val="edge"/>
              <c:yMode val="edge"/>
              <c:x val="3.5021603563570612E-2"/>
              <c:y val="0.23825478027059244"/>
            </c:manualLayout>
          </c:layout>
        </c:title>
        <c:numFmt formatCode="General" sourceLinked="1"/>
        <c:majorTickMark val="cross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9678976"/>
        <c:crossesAt val="1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Increase</a:t>
            </a:r>
            <a:r>
              <a:rPr lang="en-US" sz="1800" baseline="0"/>
              <a:t> in Pesticide Use</a:t>
            </a:r>
          </a:p>
          <a:p>
            <a:pPr>
              <a:defRPr sz="1800"/>
            </a:pPr>
            <a:r>
              <a:rPr lang="en-US" sz="1800" baseline="0"/>
              <a:t>Relative to  Latitude</a:t>
            </a:r>
            <a:endParaRPr lang="en-US" sz="1800"/>
          </a:p>
        </c:rich>
      </c:tx>
      <c:layout/>
    </c:title>
    <c:plotArea>
      <c:layout>
        <c:manualLayout>
          <c:layoutTarget val="inner"/>
          <c:xMode val="edge"/>
          <c:yMode val="edge"/>
          <c:x val="0.11087729658792635"/>
          <c:y val="0.18671763050587581"/>
          <c:w val="0.71393525809273861"/>
          <c:h val="0.53070513573862954"/>
        </c:manualLayout>
      </c:layout>
      <c:scatterChart>
        <c:scatterStyle val="lineMarker"/>
        <c:ser>
          <c:idx val="0"/>
          <c:order val="0"/>
          <c:tx>
            <c:v>Pesticide use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</c:spPr>
          </c:marker>
          <c:trendline>
            <c:spPr>
              <a:ln w="50800">
                <a:solidFill>
                  <a:srgbClr val="FF0000"/>
                </a:solidFill>
              </a:ln>
            </c:spPr>
            <c:trendlineType val="linear"/>
          </c:trendline>
          <c:xVal>
            <c:numRef>
              <c:f>Sheet3!$D$4:$D$27</c:f>
              <c:numCache>
                <c:formatCode>General</c:formatCode>
                <c:ptCount val="24"/>
                <c:pt idx="0">
                  <c:v>10</c:v>
                </c:pt>
                <c:pt idx="1">
                  <c:v>4</c:v>
                </c:pt>
                <c:pt idx="2">
                  <c:v>40</c:v>
                </c:pt>
                <c:pt idx="3">
                  <c:v>35</c:v>
                </c:pt>
                <c:pt idx="4">
                  <c:v>33</c:v>
                </c:pt>
                <c:pt idx="5">
                  <c:v>52</c:v>
                </c:pt>
                <c:pt idx="6">
                  <c:v>41</c:v>
                </c:pt>
                <c:pt idx="7">
                  <c:v>42</c:v>
                </c:pt>
                <c:pt idx="8">
                  <c:v>38</c:v>
                </c:pt>
                <c:pt idx="9">
                  <c:v>19</c:v>
                </c:pt>
                <c:pt idx="10">
                  <c:v>47</c:v>
                </c:pt>
                <c:pt idx="11">
                  <c:v>48</c:v>
                </c:pt>
                <c:pt idx="12">
                  <c:v>51</c:v>
                </c:pt>
                <c:pt idx="13">
                  <c:v>13</c:v>
                </c:pt>
                <c:pt idx="14">
                  <c:v>52</c:v>
                </c:pt>
                <c:pt idx="16">
                  <c:v>48</c:v>
                </c:pt>
                <c:pt idx="17">
                  <c:v>40</c:v>
                </c:pt>
                <c:pt idx="18">
                  <c:v>40</c:v>
                </c:pt>
                <c:pt idx="19">
                  <c:v>52</c:v>
                </c:pt>
                <c:pt idx="20">
                  <c:v>50</c:v>
                </c:pt>
                <c:pt idx="21">
                  <c:v>60</c:v>
                </c:pt>
                <c:pt idx="22">
                  <c:v>59</c:v>
                </c:pt>
                <c:pt idx="23">
                  <c:v>35</c:v>
                </c:pt>
              </c:numCache>
            </c:numRef>
          </c:xVal>
          <c:yVal>
            <c:numRef>
              <c:f>Sheet3!$C$4:$C$27</c:f>
              <c:numCache>
                <c:formatCode>General</c:formatCode>
                <c:ptCount val="24"/>
                <c:pt idx="0">
                  <c:v>51.2</c:v>
                </c:pt>
                <c:pt idx="1">
                  <c:v>23.09</c:v>
                </c:pt>
                <c:pt idx="2">
                  <c:v>14.48</c:v>
                </c:pt>
                <c:pt idx="3">
                  <c:v>13.15</c:v>
                </c:pt>
                <c:pt idx="4">
                  <c:v>12</c:v>
                </c:pt>
                <c:pt idx="5">
                  <c:v>11.04</c:v>
                </c:pt>
                <c:pt idx="6">
                  <c:v>9.8800000000000008</c:v>
                </c:pt>
                <c:pt idx="7">
                  <c:v>8.2900000000000009</c:v>
                </c:pt>
                <c:pt idx="8">
                  <c:v>8</c:v>
                </c:pt>
                <c:pt idx="9">
                  <c:v>5.23</c:v>
                </c:pt>
                <c:pt idx="10">
                  <c:v>4.88</c:v>
                </c:pt>
                <c:pt idx="11">
                  <c:v>3.96</c:v>
                </c:pt>
                <c:pt idx="12">
                  <c:v>3.64</c:v>
                </c:pt>
                <c:pt idx="14">
                  <c:v>3.3699999999999997</c:v>
                </c:pt>
                <c:pt idx="16">
                  <c:v>2.4299999999999997</c:v>
                </c:pt>
                <c:pt idx="17">
                  <c:v>2.42</c:v>
                </c:pt>
                <c:pt idx="18">
                  <c:v>1.9600000000000046</c:v>
                </c:pt>
                <c:pt idx="19">
                  <c:v>1.45</c:v>
                </c:pt>
                <c:pt idx="20">
                  <c:v>1.05</c:v>
                </c:pt>
                <c:pt idx="21">
                  <c:v>0.84000000000000064</c:v>
                </c:pt>
                <c:pt idx="22">
                  <c:v>0.81</c:v>
                </c:pt>
                <c:pt idx="23">
                  <c:v>0.61000000000000065</c:v>
                </c:pt>
              </c:numCache>
            </c:numRef>
          </c:yVal>
        </c:ser>
        <c:axId val="104518400"/>
        <c:axId val="104520320"/>
      </c:scatterChart>
      <c:valAx>
        <c:axId val="104518400"/>
        <c:scaling>
          <c:orientation val="maxMin"/>
          <c:max val="62"/>
          <c:min val="0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Latitude</a:t>
                </a:r>
              </a:p>
            </c:rich>
          </c:tx>
          <c:layout/>
        </c:title>
        <c:numFmt formatCode="General" sourceLinked="1"/>
        <c:tickLblPos val="nextTo"/>
        <c:crossAx val="104520320"/>
        <c:crosses val="autoZero"/>
        <c:crossBetween val="midCat"/>
      </c:valAx>
      <c:valAx>
        <c:axId val="104520320"/>
        <c:scaling>
          <c:orientation val="minMax"/>
          <c:min val="0"/>
        </c:scaling>
        <c:axPos val="r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Kg</a:t>
                </a:r>
                <a:r>
                  <a:rPr lang="en-US" sz="1600" baseline="0"/>
                  <a:t> pesticides applied per hectare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89680096237970264"/>
              <c:y val="0.25126625637256883"/>
            </c:manualLayout>
          </c:layout>
        </c:title>
        <c:numFmt formatCode="General" sourceLinked="1"/>
        <c:tickLblPos val="nextTo"/>
        <c:crossAx val="104518400"/>
        <c:crosses val="autoZero"/>
        <c:crossBetween val="midCat"/>
      </c:valAx>
    </c:plotArea>
    <c:plotVisOnly val="1"/>
  </c:chart>
  <c:spPr>
    <a:ln>
      <a:solidFill>
        <a:schemeClr val="tx1"/>
      </a:solidFill>
    </a:ln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0.60833</cdr:x>
      <cdr:y>0.5</cdr:y>
    </cdr:from>
    <cdr:to>
      <cdr:x>0.93333</cdr:x>
      <cdr:y>0.62222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V="1">
          <a:off x="5562600" y="3429000"/>
          <a:ext cx="2971800" cy="838200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0.425</cdr:x>
      <cdr:y>0.35556</cdr:y>
    </cdr:from>
    <cdr:to>
      <cdr:x>0.43333</cdr:x>
      <cdr:y>0.57778</cdr:y>
    </cdr:to>
    <cdr:sp macro="" textlink="">
      <cdr:nvSpPr>
        <cdr:cNvPr id="4" name="Straight Arrow Connector 3"/>
        <cdr:cNvSpPr/>
      </cdr:nvSpPr>
      <cdr:spPr>
        <a:xfrm xmlns:a="http://schemas.openxmlformats.org/drawingml/2006/main" flipH="1" flipV="1">
          <a:off x="3886200" y="2438400"/>
          <a:ext cx="76200" cy="1524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50800" cap="flat" cmpd="sng" algn="ctr">
          <a:solidFill>
            <a:srgbClr val="FF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0.28333</cdr:x>
      <cdr:y>0.42222</cdr:y>
    </cdr:from>
    <cdr:to>
      <cdr:x>0.4</cdr:x>
      <cdr:y>0.58889</cdr:y>
    </cdr:to>
    <cdr:sp macro="" textlink="">
      <cdr:nvSpPr>
        <cdr:cNvPr id="5" name="Straight Arrow Connector 4"/>
        <cdr:cNvSpPr/>
      </cdr:nvSpPr>
      <cdr:spPr>
        <a:xfrm xmlns:a="http://schemas.openxmlformats.org/drawingml/2006/main" flipH="1" flipV="1">
          <a:off x="2590800" y="2895600"/>
          <a:ext cx="1066800" cy="1143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50800" cap="flat" cmpd="sng" algn="ctr">
          <a:solidFill>
            <a:srgbClr val="FF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0.09525</cdr:x>
      <cdr:y>0.17387</cdr:y>
    </cdr:from>
    <cdr:to>
      <cdr:x>0.37494</cdr:x>
      <cdr:y>0.26186</cdr:y>
    </cdr:to>
    <cdr:sp macro="" textlink="">
      <cdr:nvSpPr>
        <cdr:cNvPr id="6" name="Text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-1000425">
          <a:off x="871003" y="1192406"/>
          <a:ext cx="2557440" cy="603423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>
          <a:solidFill>
            <a:srgbClr val="FF0000"/>
          </a:solidFill>
          <a:miter lim="800000"/>
          <a:headEnd/>
          <a:tailEnd/>
        </a:ln>
      </cdr:spPr>
      <cdr:txBody>
        <a:bodyPr xmlns:a="http://schemas.openxmlformats.org/drawingml/2006/main" lIns="82832" tIns="41416" rIns="82832" bIns="41416">
          <a:spAutoFit/>
        </a:bodyPr>
        <a:lstStyle xmlns:a="http://schemas.openxmlformats.org/drawingml/2006/main">
          <a:defPPr>
            <a:defRPr lang="en-US"/>
          </a:defPPr>
          <a:lvl1pPr marL="0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6678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3358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0038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6715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3396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0074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196748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3431" algn="l" defTabSz="913358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defTabSz="412728" fontAlgn="base" hangingPunct="0">
            <a:lnSpc>
              <a:spcPct val="93000"/>
            </a:lnSpc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</a:pPr>
          <a:r>
            <a:rPr lang="en-US" sz="3600" dirty="0">
              <a:solidFill>
                <a:srgbClr val="FF0000"/>
              </a:solidFill>
              <a:latin typeface="Abadi MT Condensed Extra Bold" pitchFamily="34" charset="0"/>
              <a:cs typeface="Lucida Sans Unicode" pitchFamily="34" charset="0"/>
            </a:rPr>
            <a:t>Reality check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0.12644</cdr:x>
      <cdr:y>0.86567</cdr:y>
    </cdr:from>
    <cdr:to>
      <cdr:x>0.22989</cdr:x>
      <cdr:y>0.91044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8200" y="4419600"/>
          <a:ext cx="685812" cy="2285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Poles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0.67816</cdr:x>
      <cdr:y>0.8806</cdr:y>
    </cdr:from>
    <cdr:to>
      <cdr:x>0.81609</cdr:x>
      <cdr:y>0.92537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495800" y="4495800"/>
          <a:ext cx="914393" cy="2285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  <a:cs typeface="Lucida Sans Unicode"/>
            </a:defRPr>
          </a:lvl1pPr>
          <a:lvl2pPr marL="457200" indent="0">
            <a:defRPr sz="1100">
              <a:latin typeface="Arial"/>
              <a:cs typeface="Lucida Sans Unicode"/>
            </a:defRPr>
          </a:lvl2pPr>
          <a:lvl3pPr marL="914400" indent="0">
            <a:defRPr sz="1100">
              <a:latin typeface="Arial"/>
              <a:cs typeface="Lucida Sans Unicode"/>
            </a:defRPr>
          </a:lvl3pPr>
          <a:lvl4pPr marL="1371600" indent="0">
            <a:defRPr sz="1100">
              <a:latin typeface="Arial"/>
              <a:cs typeface="Lucida Sans Unicode"/>
            </a:defRPr>
          </a:lvl4pPr>
          <a:lvl5pPr marL="1828800" indent="0">
            <a:defRPr sz="1100">
              <a:latin typeface="Arial"/>
              <a:cs typeface="Lucida Sans Unicode"/>
            </a:defRPr>
          </a:lvl5pPr>
          <a:lvl6pPr marL="2286000" indent="0">
            <a:defRPr sz="1100">
              <a:latin typeface="Arial"/>
              <a:cs typeface="Lucida Sans Unicode"/>
            </a:defRPr>
          </a:lvl6pPr>
          <a:lvl7pPr marL="2743200" indent="0">
            <a:defRPr sz="1100">
              <a:latin typeface="Arial"/>
              <a:cs typeface="Lucida Sans Unicode"/>
            </a:defRPr>
          </a:lvl7pPr>
          <a:lvl8pPr marL="3200400" indent="0">
            <a:defRPr sz="1100">
              <a:latin typeface="Arial"/>
              <a:cs typeface="Lucida Sans Unicode"/>
            </a:defRPr>
          </a:lvl8pPr>
          <a:lvl9pPr marL="3657600" indent="0">
            <a:defRPr sz="1100">
              <a:latin typeface="Arial"/>
              <a:cs typeface="Lucida Sans Unicode"/>
            </a:defRPr>
          </a:lvl9pPr>
        </a:lstStyle>
        <a:p xmlns:a="http://schemas.openxmlformats.org/drawingml/2006/main">
          <a:pPr algn="r"/>
          <a:r>
            <a:rPr lang="en-US" sz="1400" b="1" dirty="0" smtClean="0"/>
            <a:t>Equator</a:t>
          </a:r>
          <a:endParaRPr 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C4C1B-1CF4-49AF-A304-CB80C3EC889B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680B1-83F4-4745-A274-9B5F8802A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48ECD-5552-4413-A355-09DE9E94B0C8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34E54-28E9-47B9-A478-5F35AC5E98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78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58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38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715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396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74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48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31" algn="l" defTabSz="913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4113" y="693738"/>
            <a:ext cx="4489450" cy="3367087"/>
          </a:xfrm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34BA01E6-F88E-47D0-80F3-C24DC8F2DEF9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1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CE16CF7-6FF6-42D5-BADD-79606C56FFEA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10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93738"/>
            <a:ext cx="4487862" cy="3367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66EC94-9D65-467B-BE31-C108F179323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100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93738"/>
            <a:ext cx="4487862" cy="3367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66EC94-9D65-467B-BE31-C108F179323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103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F750DBF0-A211-4B35-992F-2228CCDFCE54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106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>
          <a:xfrm>
            <a:off x="686360" y="4342534"/>
            <a:ext cx="5423647" cy="4052455"/>
          </a:xfrm>
          <a:noFill/>
          <a:ln/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What can the beekeeper due to help his bees?</a:t>
            </a:r>
          </a:p>
        </p:txBody>
      </p:sp>
      <p:sp>
        <p:nvSpPr>
          <p:cNvPr id="340996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1438" y="8686512"/>
            <a:ext cx="2912128" cy="395432"/>
          </a:xfrm>
          <a:noFill/>
        </p:spPr>
        <p:txBody>
          <a:bodyPr/>
          <a:lstStyle/>
          <a:p>
            <a:pPr defTabSz="408867"/>
            <a:fld id="{64005AE9-3261-4481-9D01-6E71EE577D24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108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F750DBF0-A211-4B35-992F-2228CCDFCE54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109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302677E7-F018-4A66-BB2C-29224317D15F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11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F750DBF0-A211-4B35-992F-2228CCDFCE54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110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F750DBF0-A211-4B35-992F-2228CCDFCE54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111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427293D-0866-41B0-BA98-AA7F522866C1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12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4985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87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249860" name="Rectangle 2"/>
          <p:cNvSpPr>
            <a:spLocks noGrp="1" noChangeArrowheads="1"/>
          </p:cNvSpPr>
          <p:nvPr>
            <p:ph type="body"/>
          </p:nvPr>
        </p:nvSpPr>
        <p:spPr>
          <a:xfrm>
            <a:off x="686361" y="4342535"/>
            <a:ext cx="5483879" cy="411162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09E1A87C-9208-4B41-AEB0-4FC987C0CFA9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13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6348D570-2DB7-4EE3-A892-36A3055E8781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14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5190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87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251908" name="Rectangle 2"/>
          <p:cNvSpPr>
            <a:spLocks noGrp="1" noChangeArrowheads="1"/>
          </p:cNvSpPr>
          <p:nvPr>
            <p:ph type="body"/>
          </p:nvPr>
        </p:nvSpPr>
        <p:spPr>
          <a:xfrm>
            <a:off x="686361" y="4342535"/>
            <a:ext cx="5483879" cy="411162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1071D67E-9C36-4089-9A4D-9AECF5431CAC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15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685E69F0-63F3-4A83-9DFB-D2DF530224D3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16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42901DD9-E1D1-4645-93CA-4FE0860A0FD6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17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A1D8DA40-A3F9-413C-AF20-9891F2BE64DA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18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B175FEF9-4AC6-4E7A-BE13-CDDA804C2BC2}" type="slidenum">
              <a:rPr lang="en-US" smtClean="0">
                <a:latin typeface="Times New Roman" pitchFamily="18" charset="0"/>
                <a:cs typeface="Lucida Sans Unicode" pitchFamily="34" charset="0"/>
              </a:rPr>
              <a:pPr defTabSz="408867"/>
              <a:t>19</a:t>
            </a:fld>
            <a:endParaRPr lang="en-US" dirty="0" smtClean="0">
              <a:latin typeface="Times New Roman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8FA3AF10-B2EA-4F8F-B8D7-A074BB295BC5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2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95325"/>
            <a:ext cx="4529137" cy="3398838"/>
          </a:xfrm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67C91F2-8CAB-413E-80F3-4ABB48B60D96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3485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F936F877-0209-458B-BA33-0E5F8842CDAF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21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>
          <a:xfrm>
            <a:off x="686360" y="4342534"/>
            <a:ext cx="5423647" cy="4052455"/>
          </a:xfrm>
          <a:noFill/>
          <a:ln/>
        </p:spPr>
        <p:txBody>
          <a:bodyPr/>
          <a:lstStyle/>
          <a:p>
            <a:r>
              <a:rPr lang="en-US" smtClean="0"/>
              <a:t>Back to managing varroa.</a:t>
            </a:r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1438" y="8686512"/>
            <a:ext cx="2912128" cy="395432"/>
          </a:xfrm>
          <a:prstGeom prst="rect">
            <a:avLst/>
          </a:prstGeom>
          <a:noFill/>
        </p:spPr>
        <p:txBody>
          <a:bodyPr/>
          <a:lstStyle/>
          <a:p>
            <a:fld id="{776DB916-30B6-4E75-A560-CFCB0CB35E61}" type="slidenum">
              <a:rPr lang="en-US">
                <a:solidFill>
                  <a:srgbClr val="FFFFFF"/>
                </a:solidFill>
              </a:rPr>
              <a:pPr/>
              <a:t>24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360" y="4342534"/>
            <a:ext cx="5423647" cy="405245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Remember, attrition is generally invisible—the sick bees simply fly away!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1438" y="8686512"/>
            <a:ext cx="2912128" cy="3954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66EC94-9D65-467B-BE31-C108F179323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A1D8DA40-A3F9-413C-AF20-9891F2BE64DA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3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360" y="4342534"/>
            <a:ext cx="5423647" cy="405245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Remember, attrition is generally invisible—the sick bees simply fly away!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1438" y="8686512"/>
            <a:ext cx="2912128" cy="3954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66EC94-9D65-467B-BE31-C108F179323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E98D91A0-AFA6-4698-B768-8DC7D510B825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34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E98D91A0-AFA6-4698-B768-8DC7D510B825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35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E98D91A0-AFA6-4698-B768-8DC7D510B825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36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4394752F-0AB7-4D55-A8BB-6CB8E514047E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4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B17F7A0D-146D-4BE7-80B5-AD2E1E483316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40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92867" name="Text Box 1"/>
          <p:cNvSpPr txBox="1">
            <a:spLocks noChangeArrowheads="1"/>
          </p:cNvSpPr>
          <p:nvPr/>
        </p:nvSpPr>
        <p:spPr bwMode="auto">
          <a:xfrm>
            <a:off x="4203" y="4330"/>
            <a:ext cx="1400" cy="130290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88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292868" name="Rectangle 2"/>
          <p:cNvSpPr>
            <a:spLocks noGrp="1" noChangeArrowheads="1"/>
          </p:cNvSpPr>
          <p:nvPr>
            <p:ph type="body"/>
          </p:nvPr>
        </p:nvSpPr>
        <p:spPr>
          <a:xfrm>
            <a:off x="686361" y="4342535"/>
            <a:ext cx="5483879" cy="411162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71B8CA67-6A26-4AE9-B247-8569B65C0A9A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41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9491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2331F7FC-C697-4761-8996-80A6E5A00F8D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42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223E1B27-2A25-4BD9-A7AB-F65E84203F3C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43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D8D66A6F-6B4A-45FE-888A-4A2B7329C70D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44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3792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9F243A09-F473-46E6-A035-5D346864F13E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47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3690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73967748-C4A2-4AA7-9179-4FFB5E504D29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48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29CE172D-8A8C-49E9-BF29-BF45B7A659C2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50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046F9-A3ED-4F77-82BB-FA252B7E6EE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370A0BF-1603-42C2-9DB4-08DAB368BED1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52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8FA3AF10-B2EA-4F8F-B8D7-A074BB295BC5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54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0310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6E6B33AE-7D51-4E45-8438-AC7DFBFCEDF5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55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4DAFECFD-D311-4543-8DDD-9460ABF8B0FE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57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D8D66A6F-6B4A-45FE-888A-4A2B7329C70D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6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D8495-C39C-462E-8EE2-DF6652AA36B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D8495-C39C-462E-8EE2-DF6652AA36B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68EC8FC-7D08-4A26-B6AA-0DD7927C3446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62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F2A2BCC8-D1A3-49B2-A763-76A1773F3E20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63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01D94740-E796-45CC-B295-29A570CB0206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64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232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17FCF9CF-1519-4243-8CD5-1C79BE719FAF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65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4107232E-9F49-427E-9FBB-09EFC943C30D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66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437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9C7A226-0D98-43AB-B4F2-07C9CEFBDFA2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68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437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9C7A226-0D98-43AB-B4F2-07C9CEFBDFA2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69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D8D66A6F-6B4A-45FE-888A-4A2B7329C70D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7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D8495-C39C-462E-8EE2-DF6652AA36BD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437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9C7A226-0D98-43AB-B4F2-07C9CEFBDFA2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71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48D3E323-E2A3-4417-BFDC-B0FD54B0288B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72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949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D88F5B05-E6F4-47D8-BA27-CCAE53D5742C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73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846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7F94CC1A-781F-489D-B332-7A50B4FDB55D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74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C370A0BF-1603-42C2-9DB4-08DAB368BED1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75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4030-C0F1-412C-97CA-8B22918D48F8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04444-D87E-4BB3-A0AD-8566FFAFEAFD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04444-D87E-4BB3-A0AD-8566FFAFEAFD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1DC48132-0283-41DD-A0CF-C6AA5FED9225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80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256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169CECB3-7F96-40B3-A538-883136580092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82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2666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D64C91AD-EA1B-4903-9E37-959492580300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83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E2F9C5A6-53C2-4F1C-BD3E-80A72CF193C2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84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A20BE556-AC03-4B8C-BFC5-E1279CD6F2B1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85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F197FF4B-67A2-40E7-9BFD-913231052EA7}" type="slidenum">
              <a:rPr lang="en-US">
                <a:solidFill>
                  <a:srgbClr val="FFFFFF"/>
                </a:solidFill>
                <a:latin typeface="Times New Roman" pitchFamily="18" charset="0"/>
              </a:rPr>
              <a:pPr defTabSz="408867"/>
              <a:t>86</a:t>
            </a:fld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08867"/>
            <a:fld id="{14E6D432-A7A9-40FA-8028-7EF223B4F421}" type="slidenum">
              <a:rPr lang="en-US">
                <a:solidFill>
                  <a:prstClr val="white"/>
                </a:solidFill>
                <a:latin typeface="Times New Roman" pitchFamily="18" charset="0"/>
              </a:rPr>
              <a:pPr defTabSz="408867"/>
              <a:t>87</a:t>
            </a:fld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2BEE1-8975-4922-B94F-3B000DFD299A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514C-46DE-4FB6-9CF9-56B09A4FEA1E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93738"/>
            <a:ext cx="4487862" cy="3367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66EC94-9D65-467B-BE31-C108F179323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95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93738"/>
            <a:ext cx="4487862" cy="3367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66EC94-9D65-467B-BE31-C108F179323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96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93738"/>
            <a:ext cx="4487862" cy="3367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66EC94-9D65-467B-BE31-C108F179323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97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4E54-28E9-47B9-A478-5F35AC5E984B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124" indent="0" algn="ctr">
              <a:buNone/>
              <a:defRPr/>
            </a:lvl2pPr>
            <a:lvl3pPr marL="828249" indent="0" algn="ctr">
              <a:buNone/>
              <a:defRPr/>
            </a:lvl3pPr>
            <a:lvl4pPr marL="1242372" indent="0" algn="ctr">
              <a:buNone/>
              <a:defRPr/>
            </a:lvl4pPr>
            <a:lvl5pPr marL="1656497" indent="0" algn="ctr">
              <a:buNone/>
              <a:defRPr/>
            </a:lvl5pPr>
            <a:lvl6pPr marL="2070624" indent="0" algn="ctr">
              <a:buNone/>
              <a:defRPr/>
            </a:lvl6pPr>
            <a:lvl7pPr marL="2484747" indent="0" algn="ctr">
              <a:buNone/>
              <a:defRPr/>
            </a:lvl7pPr>
            <a:lvl8pPr marL="2898871" indent="0" algn="ctr">
              <a:buNone/>
              <a:defRPr/>
            </a:lvl8pPr>
            <a:lvl9pPr marL="33129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10B5-668A-4DF2-8261-92E672C0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8E83E-3B52-40E5-ACD0-A07C11955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5440" y="273633"/>
            <a:ext cx="2054880" cy="58527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3"/>
            <a:ext cx="6030720" cy="58527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957A6-0F1B-415F-A198-E6A4E9D42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167" indent="0" algn="ctr">
              <a:buNone/>
              <a:defRPr/>
            </a:lvl2pPr>
            <a:lvl3pPr marL="828334" indent="0" algn="ctr">
              <a:buNone/>
              <a:defRPr/>
            </a:lvl3pPr>
            <a:lvl4pPr marL="1242501" indent="0" algn="ctr">
              <a:buNone/>
              <a:defRPr/>
            </a:lvl4pPr>
            <a:lvl5pPr marL="1656669" indent="0" algn="ctr">
              <a:buNone/>
              <a:defRPr/>
            </a:lvl5pPr>
            <a:lvl6pPr marL="2070839" indent="0" algn="ctr">
              <a:buNone/>
              <a:defRPr/>
            </a:lvl6pPr>
            <a:lvl7pPr marL="2485005" indent="0" algn="ctr">
              <a:buNone/>
              <a:defRPr/>
            </a:lvl7pPr>
            <a:lvl8pPr marL="2899172" indent="0" algn="ctr">
              <a:buNone/>
              <a:defRPr/>
            </a:lvl8pPr>
            <a:lvl9pPr marL="33133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10B5-668A-4DF2-8261-92E672C0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A1F5-1454-42E6-A2F2-57C49C79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6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167" indent="0">
              <a:buNone/>
              <a:defRPr sz="1600"/>
            </a:lvl2pPr>
            <a:lvl3pPr marL="828334" indent="0">
              <a:buNone/>
              <a:defRPr sz="1500"/>
            </a:lvl3pPr>
            <a:lvl4pPr marL="1242501" indent="0">
              <a:buNone/>
              <a:defRPr sz="1300"/>
            </a:lvl4pPr>
            <a:lvl5pPr marL="1656669" indent="0">
              <a:buNone/>
              <a:defRPr sz="1300"/>
            </a:lvl5pPr>
            <a:lvl6pPr marL="2070839" indent="0">
              <a:buNone/>
              <a:defRPr sz="1300"/>
            </a:lvl6pPr>
            <a:lvl7pPr marL="2485005" indent="0">
              <a:buNone/>
              <a:defRPr sz="1300"/>
            </a:lvl7pPr>
            <a:lvl8pPr marL="2899172" indent="0">
              <a:buNone/>
              <a:defRPr sz="1300"/>
            </a:lvl8pPr>
            <a:lvl9pPr marL="331334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B6D3-EE51-491F-9D87-920720B90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208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00" y="1604328"/>
            <a:ext cx="404352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E4D0C-76C9-4E82-ACBA-9F55434E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67" indent="0">
              <a:buNone/>
              <a:defRPr sz="1800" b="1"/>
            </a:lvl2pPr>
            <a:lvl3pPr marL="828334" indent="0">
              <a:buNone/>
              <a:defRPr sz="1600" b="1"/>
            </a:lvl3pPr>
            <a:lvl4pPr marL="1242501" indent="0">
              <a:buNone/>
              <a:defRPr sz="1500" b="1"/>
            </a:lvl4pPr>
            <a:lvl5pPr marL="1656669" indent="0">
              <a:buNone/>
              <a:defRPr sz="1500" b="1"/>
            </a:lvl5pPr>
            <a:lvl6pPr marL="2070839" indent="0">
              <a:buNone/>
              <a:defRPr sz="1500" b="1"/>
            </a:lvl6pPr>
            <a:lvl7pPr marL="2485005" indent="0">
              <a:buNone/>
              <a:defRPr sz="1500" b="1"/>
            </a:lvl7pPr>
            <a:lvl8pPr marL="2899172" indent="0">
              <a:buNone/>
              <a:defRPr sz="1500" b="1"/>
            </a:lvl8pPr>
            <a:lvl9pPr marL="331334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67" indent="0">
              <a:buNone/>
              <a:defRPr sz="1800" b="1"/>
            </a:lvl2pPr>
            <a:lvl3pPr marL="828334" indent="0">
              <a:buNone/>
              <a:defRPr sz="1600" b="1"/>
            </a:lvl3pPr>
            <a:lvl4pPr marL="1242501" indent="0">
              <a:buNone/>
              <a:defRPr sz="1500" b="1"/>
            </a:lvl4pPr>
            <a:lvl5pPr marL="1656669" indent="0">
              <a:buNone/>
              <a:defRPr sz="1500" b="1"/>
            </a:lvl5pPr>
            <a:lvl6pPr marL="2070839" indent="0">
              <a:buNone/>
              <a:defRPr sz="1500" b="1"/>
            </a:lvl6pPr>
            <a:lvl7pPr marL="2485005" indent="0">
              <a:buNone/>
              <a:defRPr sz="1500" b="1"/>
            </a:lvl7pPr>
            <a:lvl8pPr marL="2899172" indent="0">
              <a:buNone/>
              <a:defRPr sz="1500" b="1"/>
            </a:lvl8pPr>
            <a:lvl9pPr marL="331334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F7BA7-AB66-436F-9490-4639A4270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87786-B5AF-4ED5-9CB8-15406F297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BA521-CC52-4148-A20B-8DF0FD38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167" indent="0">
              <a:buNone/>
              <a:defRPr sz="1100"/>
            </a:lvl2pPr>
            <a:lvl3pPr marL="828334" indent="0">
              <a:buNone/>
              <a:defRPr sz="900"/>
            </a:lvl3pPr>
            <a:lvl4pPr marL="1242501" indent="0">
              <a:buNone/>
              <a:defRPr sz="800"/>
            </a:lvl4pPr>
            <a:lvl5pPr marL="1656669" indent="0">
              <a:buNone/>
              <a:defRPr sz="800"/>
            </a:lvl5pPr>
            <a:lvl6pPr marL="2070839" indent="0">
              <a:buNone/>
              <a:defRPr sz="800"/>
            </a:lvl6pPr>
            <a:lvl7pPr marL="2485005" indent="0">
              <a:buNone/>
              <a:defRPr sz="800"/>
            </a:lvl7pPr>
            <a:lvl8pPr marL="2899172" indent="0">
              <a:buNone/>
              <a:defRPr sz="800"/>
            </a:lvl8pPr>
            <a:lvl9pPr marL="33133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CAB6-4022-47BB-A165-7695BABC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167" indent="0">
              <a:buNone/>
              <a:defRPr sz="2500"/>
            </a:lvl2pPr>
            <a:lvl3pPr marL="828334" indent="0">
              <a:buNone/>
              <a:defRPr sz="2200"/>
            </a:lvl3pPr>
            <a:lvl4pPr marL="1242501" indent="0">
              <a:buNone/>
              <a:defRPr sz="1800"/>
            </a:lvl4pPr>
            <a:lvl5pPr marL="1656669" indent="0">
              <a:buNone/>
              <a:defRPr sz="1800"/>
            </a:lvl5pPr>
            <a:lvl6pPr marL="2070839" indent="0">
              <a:buNone/>
              <a:defRPr sz="1800"/>
            </a:lvl6pPr>
            <a:lvl7pPr marL="2485005" indent="0">
              <a:buNone/>
              <a:defRPr sz="1800"/>
            </a:lvl7pPr>
            <a:lvl8pPr marL="2899172" indent="0">
              <a:buNone/>
              <a:defRPr sz="1800"/>
            </a:lvl8pPr>
            <a:lvl9pPr marL="3313341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167" indent="0">
              <a:buNone/>
              <a:defRPr sz="1100"/>
            </a:lvl2pPr>
            <a:lvl3pPr marL="828334" indent="0">
              <a:buNone/>
              <a:defRPr sz="900"/>
            </a:lvl3pPr>
            <a:lvl4pPr marL="1242501" indent="0">
              <a:buNone/>
              <a:defRPr sz="800"/>
            </a:lvl4pPr>
            <a:lvl5pPr marL="1656669" indent="0">
              <a:buNone/>
              <a:defRPr sz="800"/>
            </a:lvl5pPr>
            <a:lvl6pPr marL="2070839" indent="0">
              <a:buNone/>
              <a:defRPr sz="800"/>
            </a:lvl6pPr>
            <a:lvl7pPr marL="2485005" indent="0">
              <a:buNone/>
              <a:defRPr sz="800"/>
            </a:lvl7pPr>
            <a:lvl8pPr marL="2899172" indent="0">
              <a:buNone/>
              <a:defRPr sz="800"/>
            </a:lvl8pPr>
            <a:lvl9pPr marL="33133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87030-1CA3-4AEA-B7C1-329440755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8E83E-3B52-40E5-ACD0-A07C11955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5440" y="273633"/>
            <a:ext cx="2054880" cy="58527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3"/>
            <a:ext cx="6030720" cy="58527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957A6-0F1B-415F-A198-E6A4E9D42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617BB6D-03AB-47DB-A43D-19A918901C6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F6BCA5-5A2D-49A1-93AF-343475E76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3351" indent="0" algn="ctr">
              <a:buNone/>
              <a:defRPr/>
            </a:lvl2pPr>
            <a:lvl3pPr marL="826702" indent="0" algn="ctr">
              <a:buNone/>
              <a:defRPr/>
            </a:lvl3pPr>
            <a:lvl4pPr marL="1240057" indent="0" algn="ctr">
              <a:buNone/>
              <a:defRPr/>
            </a:lvl4pPr>
            <a:lvl5pPr marL="1653408" indent="0" algn="ctr">
              <a:buNone/>
              <a:defRPr/>
            </a:lvl5pPr>
            <a:lvl6pPr marL="2066758" indent="0" algn="ctr">
              <a:buNone/>
              <a:defRPr/>
            </a:lvl6pPr>
            <a:lvl7pPr marL="2480115" indent="0" algn="ctr">
              <a:buNone/>
              <a:defRPr/>
            </a:lvl7pPr>
            <a:lvl8pPr marL="2893468" indent="0" algn="ctr">
              <a:buNone/>
              <a:defRPr/>
            </a:lvl8pPr>
            <a:lvl9pPr marL="330682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10B5-668A-4DF2-8261-92E672C0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A1F5-1454-42E6-A2F2-57C49C79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9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3351" indent="0">
              <a:buNone/>
              <a:defRPr sz="1600"/>
            </a:lvl2pPr>
            <a:lvl3pPr marL="826702" indent="0">
              <a:buNone/>
              <a:defRPr sz="1500"/>
            </a:lvl3pPr>
            <a:lvl4pPr marL="1240057" indent="0">
              <a:buNone/>
              <a:defRPr sz="1300"/>
            </a:lvl4pPr>
            <a:lvl5pPr marL="1653408" indent="0">
              <a:buNone/>
              <a:defRPr sz="1300"/>
            </a:lvl5pPr>
            <a:lvl6pPr marL="2066758" indent="0">
              <a:buNone/>
              <a:defRPr sz="1300"/>
            </a:lvl6pPr>
            <a:lvl7pPr marL="2480115" indent="0">
              <a:buNone/>
              <a:defRPr sz="1300"/>
            </a:lvl7pPr>
            <a:lvl8pPr marL="2893468" indent="0">
              <a:buNone/>
              <a:defRPr sz="1300"/>
            </a:lvl8pPr>
            <a:lvl9pPr marL="330682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B6D3-EE51-491F-9D87-920720B90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208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00" y="1604328"/>
            <a:ext cx="404352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E4D0C-76C9-4E82-ACBA-9F55434E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10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351" indent="0">
              <a:buNone/>
              <a:defRPr sz="1800" b="1"/>
            </a:lvl2pPr>
            <a:lvl3pPr marL="826702" indent="0">
              <a:buNone/>
              <a:defRPr sz="1600" b="1"/>
            </a:lvl3pPr>
            <a:lvl4pPr marL="1240057" indent="0">
              <a:buNone/>
              <a:defRPr sz="1500" b="1"/>
            </a:lvl4pPr>
            <a:lvl5pPr marL="1653408" indent="0">
              <a:buNone/>
              <a:defRPr sz="1500" b="1"/>
            </a:lvl5pPr>
            <a:lvl6pPr marL="2066758" indent="0">
              <a:buNone/>
              <a:defRPr sz="1500" b="1"/>
            </a:lvl6pPr>
            <a:lvl7pPr marL="2480115" indent="0">
              <a:buNone/>
              <a:defRPr sz="1500" b="1"/>
            </a:lvl7pPr>
            <a:lvl8pPr marL="2893468" indent="0">
              <a:buNone/>
              <a:defRPr sz="1500" b="1"/>
            </a:lvl8pPr>
            <a:lvl9pPr marL="330682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351" indent="0">
              <a:buNone/>
              <a:defRPr sz="1800" b="1"/>
            </a:lvl2pPr>
            <a:lvl3pPr marL="826702" indent="0">
              <a:buNone/>
              <a:defRPr sz="1600" b="1"/>
            </a:lvl3pPr>
            <a:lvl4pPr marL="1240057" indent="0">
              <a:buNone/>
              <a:defRPr sz="1500" b="1"/>
            </a:lvl4pPr>
            <a:lvl5pPr marL="1653408" indent="0">
              <a:buNone/>
              <a:defRPr sz="1500" b="1"/>
            </a:lvl5pPr>
            <a:lvl6pPr marL="2066758" indent="0">
              <a:buNone/>
              <a:defRPr sz="1500" b="1"/>
            </a:lvl6pPr>
            <a:lvl7pPr marL="2480115" indent="0">
              <a:buNone/>
              <a:defRPr sz="1500" b="1"/>
            </a:lvl7pPr>
            <a:lvl8pPr marL="2893468" indent="0">
              <a:buNone/>
              <a:defRPr sz="1500" b="1"/>
            </a:lvl8pPr>
            <a:lvl9pPr marL="330682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F7BA7-AB66-436F-9490-4639A4270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B6D629-6DFC-4F85-B096-8F8B23D9C03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7FCB492-BFC2-420A-8383-12B9438C2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87786-B5AF-4ED5-9CB8-15406F297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BA521-CC52-4148-A20B-8DF0FD38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2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3351" indent="0">
              <a:buNone/>
              <a:defRPr sz="1100"/>
            </a:lvl2pPr>
            <a:lvl3pPr marL="826702" indent="0">
              <a:buNone/>
              <a:defRPr sz="900"/>
            </a:lvl3pPr>
            <a:lvl4pPr marL="1240057" indent="0">
              <a:buNone/>
              <a:defRPr sz="800"/>
            </a:lvl4pPr>
            <a:lvl5pPr marL="1653408" indent="0">
              <a:buNone/>
              <a:defRPr sz="800"/>
            </a:lvl5pPr>
            <a:lvl6pPr marL="2066758" indent="0">
              <a:buNone/>
              <a:defRPr sz="800"/>
            </a:lvl6pPr>
            <a:lvl7pPr marL="2480115" indent="0">
              <a:buNone/>
              <a:defRPr sz="800"/>
            </a:lvl7pPr>
            <a:lvl8pPr marL="2893468" indent="0">
              <a:buNone/>
              <a:defRPr sz="800"/>
            </a:lvl8pPr>
            <a:lvl9pPr marL="330682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CAB6-4022-47BB-A165-7695BABC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3351" indent="0">
              <a:buNone/>
              <a:defRPr sz="2500"/>
            </a:lvl2pPr>
            <a:lvl3pPr marL="826702" indent="0">
              <a:buNone/>
              <a:defRPr sz="2200"/>
            </a:lvl3pPr>
            <a:lvl4pPr marL="1240057" indent="0">
              <a:buNone/>
              <a:defRPr sz="1800"/>
            </a:lvl4pPr>
            <a:lvl5pPr marL="1653408" indent="0">
              <a:buNone/>
              <a:defRPr sz="1800"/>
            </a:lvl5pPr>
            <a:lvl6pPr marL="2066758" indent="0">
              <a:buNone/>
              <a:defRPr sz="1800"/>
            </a:lvl6pPr>
            <a:lvl7pPr marL="2480115" indent="0">
              <a:buNone/>
              <a:defRPr sz="1800"/>
            </a:lvl7pPr>
            <a:lvl8pPr marL="2893468" indent="0">
              <a:buNone/>
              <a:defRPr sz="1800"/>
            </a:lvl8pPr>
            <a:lvl9pPr marL="3306822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3351" indent="0">
              <a:buNone/>
              <a:defRPr sz="1100"/>
            </a:lvl2pPr>
            <a:lvl3pPr marL="826702" indent="0">
              <a:buNone/>
              <a:defRPr sz="900"/>
            </a:lvl3pPr>
            <a:lvl4pPr marL="1240057" indent="0">
              <a:buNone/>
              <a:defRPr sz="800"/>
            </a:lvl4pPr>
            <a:lvl5pPr marL="1653408" indent="0">
              <a:buNone/>
              <a:defRPr sz="800"/>
            </a:lvl5pPr>
            <a:lvl6pPr marL="2066758" indent="0">
              <a:buNone/>
              <a:defRPr sz="800"/>
            </a:lvl6pPr>
            <a:lvl7pPr marL="2480115" indent="0">
              <a:buNone/>
              <a:defRPr sz="800"/>
            </a:lvl7pPr>
            <a:lvl8pPr marL="2893468" indent="0">
              <a:buNone/>
              <a:defRPr sz="800"/>
            </a:lvl8pPr>
            <a:lvl9pPr marL="330682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87030-1CA3-4AEA-B7C1-329440755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8E83E-3B52-40E5-ACD0-A07C11955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5440" y="273633"/>
            <a:ext cx="2054880" cy="58527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3"/>
            <a:ext cx="6030720" cy="58527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957A6-0F1B-415F-A198-E6A4E9D42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DADBCFF-9EC6-4793-9F9A-1801071AF66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C50F2C-0D67-43CD-8E20-65ECB65B5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01107DB-6C75-4846-B459-9FF9C199F5C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C69DBC5-A6F9-4A4C-8250-70AF2884C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1" indent="0">
              <a:buNone/>
              <a:defRPr sz="2000" b="1"/>
            </a:lvl2pPr>
            <a:lvl3pPr marL="912885" indent="0">
              <a:buNone/>
              <a:defRPr sz="1800" b="1"/>
            </a:lvl3pPr>
            <a:lvl4pPr marL="1369328" indent="0">
              <a:buNone/>
              <a:defRPr sz="1600" b="1"/>
            </a:lvl4pPr>
            <a:lvl5pPr marL="1825769" indent="0">
              <a:buNone/>
              <a:defRPr sz="1600" b="1"/>
            </a:lvl5pPr>
            <a:lvl6pPr marL="2282213" indent="0">
              <a:buNone/>
              <a:defRPr sz="1600" b="1"/>
            </a:lvl6pPr>
            <a:lvl7pPr marL="2738654" indent="0">
              <a:buNone/>
              <a:defRPr sz="1600" b="1"/>
            </a:lvl7pPr>
            <a:lvl8pPr marL="3195088" indent="0">
              <a:buNone/>
              <a:defRPr sz="1600" b="1"/>
            </a:lvl8pPr>
            <a:lvl9pPr marL="36515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1" indent="0">
              <a:buNone/>
              <a:defRPr sz="2000" b="1"/>
            </a:lvl2pPr>
            <a:lvl3pPr marL="912885" indent="0">
              <a:buNone/>
              <a:defRPr sz="1800" b="1"/>
            </a:lvl3pPr>
            <a:lvl4pPr marL="1369328" indent="0">
              <a:buNone/>
              <a:defRPr sz="1600" b="1"/>
            </a:lvl4pPr>
            <a:lvl5pPr marL="1825769" indent="0">
              <a:buNone/>
              <a:defRPr sz="1600" b="1"/>
            </a:lvl5pPr>
            <a:lvl6pPr marL="2282213" indent="0">
              <a:buNone/>
              <a:defRPr sz="1600" b="1"/>
            </a:lvl6pPr>
            <a:lvl7pPr marL="2738654" indent="0">
              <a:buNone/>
              <a:defRPr sz="1600" b="1"/>
            </a:lvl7pPr>
            <a:lvl8pPr marL="3195088" indent="0">
              <a:buNone/>
              <a:defRPr sz="1600" b="1"/>
            </a:lvl8pPr>
            <a:lvl9pPr marL="36515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E09F3FC-52D3-4995-BC16-68418EBAC4FC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45A83B-FE84-4492-9562-60CAF0A5C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60E4612-F6A3-4ACD-97AF-E014457800B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1D30A55-935B-49A2-8A31-3225A222BD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A1F5-1454-42E6-A2F2-57C49C79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1431903-B295-46CE-803C-484FE3DA142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09133DC-BA49-4427-B1B2-75F332CC7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41" indent="0">
              <a:buNone/>
              <a:defRPr sz="1200"/>
            </a:lvl2pPr>
            <a:lvl3pPr marL="912885" indent="0">
              <a:buNone/>
              <a:defRPr sz="1000"/>
            </a:lvl3pPr>
            <a:lvl4pPr marL="1369328" indent="0">
              <a:buNone/>
              <a:defRPr sz="900"/>
            </a:lvl4pPr>
            <a:lvl5pPr marL="1825769" indent="0">
              <a:buNone/>
              <a:defRPr sz="900"/>
            </a:lvl5pPr>
            <a:lvl6pPr marL="2282213" indent="0">
              <a:buNone/>
              <a:defRPr sz="900"/>
            </a:lvl6pPr>
            <a:lvl7pPr marL="2738654" indent="0">
              <a:buNone/>
              <a:defRPr sz="900"/>
            </a:lvl7pPr>
            <a:lvl8pPr marL="3195088" indent="0">
              <a:buNone/>
              <a:defRPr sz="900"/>
            </a:lvl8pPr>
            <a:lvl9pPr marL="36515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42F5F4F-92E0-43A3-82BC-545E82415C28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A03E1AA-09B8-4851-90B9-D0AE113A59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441" indent="0">
              <a:buNone/>
              <a:defRPr sz="2800"/>
            </a:lvl2pPr>
            <a:lvl3pPr marL="912885" indent="0">
              <a:buNone/>
              <a:defRPr sz="2400"/>
            </a:lvl3pPr>
            <a:lvl4pPr marL="1369328" indent="0">
              <a:buNone/>
              <a:defRPr sz="2000"/>
            </a:lvl4pPr>
            <a:lvl5pPr marL="1825769" indent="0">
              <a:buNone/>
              <a:defRPr sz="2000"/>
            </a:lvl5pPr>
            <a:lvl6pPr marL="2282213" indent="0">
              <a:buNone/>
              <a:defRPr sz="2000"/>
            </a:lvl6pPr>
            <a:lvl7pPr marL="2738654" indent="0">
              <a:buNone/>
              <a:defRPr sz="2000"/>
            </a:lvl7pPr>
            <a:lvl8pPr marL="3195088" indent="0">
              <a:buNone/>
              <a:defRPr sz="2000"/>
            </a:lvl8pPr>
            <a:lvl9pPr marL="365153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41" indent="0">
              <a:buNone/>
              <a:defRPr sz="1200"/>
            </a:lvl2pPr>
            <a:lvl3pPr marL="912885" indent="0">
              <a:buNone/>
              <a:defRPr sz="1000"/>
            </a:lvl3pPr>
            <a:lvl4pPr marL="1369328" indent="0">
              <a:buNone/>
              <a:defRPr sz="900"/>
            </a:lvl4pPr>
            <a:lvl5pPr marL="1825769" indent="0">
              <a:buNone/>
              <a:defRPr sz="900"/>
            </a:lvl5pPr>
            <a:lvl6pPr marL="2282213" indent="0">
              <a:buNone/>
              <a:defRPr sz="900"/>
            </a:lvl6pPr>
            <a:lvl7pPr marL="2738654" indent="0">
              <a:buNone/>
              <a:defRPr sz="900"/>
            </a:lvl7pPr>
            <a:lvl8pPr marL="3195088" indent="0">
              <a:buNone/>
              <a:defRPr sz="900"/>
            </a:lvl8pPr>
            <a:lvl9pPr marL="36515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7652FB7-B73D-4178-B34C-7B90742933AF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B8503A-B33A-47E5-B840-3DFCF908D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F262971-0760-470B-9CAD-047A5BDF6F4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F5CE668-62A9-4554-A2B9-980D73D2D8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5E4021-C206-4034-AB12-549C3702AFC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DCBBDA4-ADE0-49C0-A9C1-D85ED7F80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253" indent="0" algn="ctr">
              <a:buNone/>
              <a:defRPr/>
            </a:lvl2pPr>
            <a:lvl3pPr marL="828506" indent="0" algn="ctr">
              <a:buNone/>
              <a:defRPr/>
            </a:lvl3pPr>
            <a:lvl4pPr marL="1242759" indent="0" algn="ctr">
              <a:buNone/>
              <a:defRPr/>
            </a:lvl4pPr>
            <a:lvl5pPr marL="1657013" indent="0" algn="ctr">
              <a:buNone/>
              <a:defRPr/>
            </a:lvl5pPr>
            <a:lvl6pPr marL="2071268" indent="0" algn="ctr">
              <a:buNone/>
              <a:defRPr/>
            </a:lvl6pPr>
            <a:lvl7pPr marL="2485520" indent="0" algn="ctr">
              <a:buNone/>
              <a:defRPr/>
            </a:lvl7pPr>
            <a:lvl8pPr marL="2899774" indent="0" algn="ctr">
              <a:buNone/>
              <a:defRPr/>
            </a:lvl8pPr>
            <a:lvl9pPr marL="331402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10B5-668A-4DF2-8261-92E672C0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A1F5-1454-42E6-A2F2-57C49C79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253" indent="0">
              <a:buNone/>
              <a:defRPr sz="1600"/>
            </a:lvl2pPr>
            <a:lvl3pPr marL="828506" indent="0">
              <a:buNone/>
              <a:defRPr sz="1500"/>
            </a:lvl3pPr>
            <a:lvl4pPr marL="1242759" indent="0">
              <a:buNone/>
              <a:defRPr sz="1300"/>
            </a:lvl4pPr>
            <a:lvl5pPr marL="1657013" indent="0">
              <a:buNone/>
              <a:defRPr sz="1300"/>
            </a:lvl5pPr>
            <a:lvl6pPr marL="2071268" indent="0">
              <a:buNone/>
              <a:defRPr sz="1300"/>
            </a:lvl6pPr>
            <a:lvl7pPr marL="2485520" indent="0">
              <a:buNone/>
              <a:defRPr sz="1300"/>
            </a:lvl7pPr>
            <a:lvl8pPr marL="2899774" indent="0">
              <a:buNone/>
              <a:defRPr sz="1300"/>
            </a:lvl8pPr>
            <a:lvl9pPr marL="331402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B6D3-EE51-491F-9D87-920720B90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208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00" y="1604328"/>
            <a:ext cx="404352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E4D0C-76C9-4E82-ACBA-9F55434E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7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124" indent="0">
              <a:buNone/>
              <a:defRPr sz="1600"/>
            </a:lvl2pPr>
            <a:lvl3pPr marL="828249" indent="0">
              <a:buNone/>
              <a:defRPr sz="1500"/>
            </a:lvl3pPr>
            <a:lvl4pPr marL="1242372" indent="0">
              <a:buNone/>
              <a:defRPr sz="1300"/>
            </a:lvl4pPr>
            <a:lvl5pPr marL="1656497" indent="0">
              <a:buNone/>
              <a:defRPr sz="1300"/>
            </a:lvl5pPr>
            <a:lvl6pPr marL="2070624" indent="0">
              <a:buNone/>
              <a:defRPr sz="1300"/>
            </a:lvl6pPr>
            <a:lvl7pPr marL="2484747" indent="0">
              <a:buNone/>
              <a:defRPr sz="1300"/>
            </a:lvl7pPr>
            <a:lvl8pPr marL="2898871" indent="0">
              <a:buNone/>
              <a:defRPr sz="1300"/>
            </a:lvl8pPr>
            <a:lvl9pPr marL="331299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B6D3-EE51-491F-9D87-920720B90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53" indent="0">
              <a:buNone/>
              <a:defRPr sz="1800" b="1"/>
            </a:lvl2pPr>
            <a:lvl3pPr marL="828506" indent="0">
              <a:buNone/>
              <a:defRPr sz="1600" b="1"/>
            </a:lvl3pPr>
            <a:lvl4pPr marL="1242759" indent="0">
              <a:buNone/>
              <a:defRPr sz="1500" b="1"/>
            </a:lvl4pPr>
            <a:lvl5pPr marL="1657013" indent="0">
              <a:buNone/>
              <a:defRPr sz="1500" b="1"/>
            </a:lvl5pPr>
            <a:lvl6pPr marL="2071268" indent="0">
              <a:buNone/>
              <a:defRPr sz="1500" b="1"/>
            </a:lvl6pPr>
            <a:lvl7pPr marL="2485520" indent="0">
              <a:buNone/>
              <a:defRPr sz="1500" b="1"/>
            </a:lvl7pPr>
            <a:lvl8pPr marL="2899774" indent="0">
              <a:buNone/>
              <a:defRPr sz="1500" b="1"/>
            </a:lvl8pPr>
            <a:lvl9pPr marL="331402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53" indent="0">
              <a:buNone/>
              <a:defRPr sz="1800" b="1"/>
            </a:lvl2pPr>
            <a:lvl3pPr marL="828506" indent="0">
              <a:buNone/>
              <a:defRPr sz="1600" b="1"/>
            </a:lvl3pPr>
            <a:lvl4pPr marL="1242759" indent="0">
              <a:buNone/>
              <a:defRPr sz="1500" b="1"/>
            </a:lvl4pPr>
            <a:lvl5pPr marL="1657013" indent="0">
              <a:buNone/>
              <a:defRPr sz="1500" b="1"/>
            </a:lvl5pPr>
            <a:lvl6pPr marL="2071268" indent="0">
              <a:buNone/>
              <a:defRPr sz="1500" b="1"/>
            </a:lvl6pPr>
            <a:lvl7pPr marL="2485520" indent="0">
              <a:buNone/>
              <a:defRPr sz="1500" b="1"/>
            </a:lvl7pPr>
            <a:lvl8pPr marL="2899774" indent="0">
              <a:buNone/>
              <a:defRPr sz="1500" b="1"/>
            </a:lvl8pPr>
            <a:lvl9pPr marL="331402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F7BA7-AB66-436F-9490-4639A4270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87786-B5AF-4ED5-9CB8-15406F297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BA521-CC52-4148-A20B-8DF0FD38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253" indent="0">
              <a:buNone/>
              <a:defRPr sz="1100"/>
            </a:lvl2pPr>
            <a:lvl3pPr marL="828506" indent="0">
              <a:buNone/>
              <a:defRPr sz="900"/>
            </a:lvl3pPr>
            <a:lvl4pPr marL="1242759" indent="0">
              <a:buNone/>
              <a:defRPr sz="800"/>
            </a:lvl4pPr>
            <a:lvl5pPr marL="1657013" indent="0">
              <a:buNone/>
              <a:defRPr sz="800"/>
            </a:lvl5pPr>
            <a:lvl6pPr marL="2071268" indent="0">
              <a:buNone/>
              <a:defRPr sz="800"/>
            </a:lvl6pPr>
            <a:lvl7pPr marL="2485520" indent="0">
              <a:buNone/>
              <a:defRPr sz="800"/>
            </a:lvl7pPr>
            <a:lvl8pPr marL="2899774" indent="0">
              <a:buNone/>
              <a:defRPr sz="800"/>
            </a:lvl8pPr>
            <a:lvl9pPr marL="3314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CAB6-4022-47BB-A165-7695BABC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253" indent="0">
              <a:buNone/>
              <a:defRPr sz="2500"/>
            </a:lvl2pPr>
            <a:lvl3pPr marL="828506" indent="0">
              <a:buNone/>
              <a:defRPr sz="2200"/>
            </a:lvl3pPr>
            <a:lvl4pPr marL="1242759" indent="0">
              <a:buNone/>
              <a:defRPr sz="1800"/>
            </a:lvl4pPr>
            <a:lvl5pPr marL="1657013" indent="0">
              <a:buNone/>
              <a:defRPr sz="1800"/>
            </a:lvl5pPr>
            <a:lvl6pPr marL="2071268" indent="0">
              <a:buNone/>
              <a:defRPr sz="1800"/>
            </a:lvl6pPr>
            <a:lvl7pPr marL="2485520" indent="0">
              <a:buNone/>
              <a:defRPr sz="1800"/>
            </a:lvl7pPr>
            <a:lvl8pPr marL="2899774" indent="0">
              <a:buNone/>
              <a:defRPr sz="1800"/>
            </a:lvl8pPr>
            <a:lvl9pPr marL="331402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253" indent="0">
              <a:buNone/>
              <a:defRPr sz="1100"/>
            </a:lvl2pPr>
            <a:lvl3pPr marL="828506" indent="0">
              <a:buNone/>
              <a:defRPr sz="900"/>
            </a:lvl3pPr>
            <a:lvl4pPr marL="1242759" indent="0">
              <a:buNone/>
              <a:defRPr sz="800"/>
            </a:lvl4pPr>
            <a:lvl5pPr marL="1657013" indent="0">
              <a:buNone/>
              <a:defRPr sz="800"/>
            </a:lvl5pPr>
            <a:lvl6pPr marL="2071268" indent="0">
              <a:buNone/>
              <a:defRPr sz="800"/>
            </a:lvl6pPr>
            <a:lvl7pPr marL="2485520" indent="0">
              <a:buNone/>
              <a:defRPr sz="800"/>
            </a:lvl7pPr>
            <a:lvl8pPr marL="2899774" indent="0">
              <a:buNone/>
              <a:defRPr sz="800"/>
            </a:lvl8pPr>
            <a:lvl9pPr marL="3314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87030-1CA3-4AEA-B7C1-329440755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8E83E-3B52-40E5-ACD0-A07C11955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5440" y="273633"/>
            <a:ext cx="2054880" cy="58527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3"/>
            <a:ext cx="6030720" cy="58527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957A6-0F1B-415F-A198-E6A4E9D42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617BB6D-03AB-47DB-A43D-19A918901C6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F6BCA5-5A2D-49A1-93AF-343475E76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208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00" y="1604328"/>
            <a:ext cx="404352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E4D0C-76C9-4E82-ACBA-9F55434E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B6D629-6DFC-4F85-B096-8F8B23D9C03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7FCB492-BFC2-420A-8383-12B9438C2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DADBCFF-9EC6-4793-9F9A-1801071AF66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C50F2C-0D67-43CD-8E20-65ECB65B5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01107DB-6C75-4846-B459-9FF9C199F5C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C69DBC5-A6F9-4A4C-8250-70AF2884C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E09F3FC-52D3-4995-BC16-68418EBAC4FC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45A83B-FE84-4492-9562-60CAF0A5C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60E4612-F6A3-4ACD-97AF-E014457800B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1D30A55-935B-49A2-8A31-3225A222BD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1431903-B295-46CE-803C-484FE3DA142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09133DC-BA49-4427-B1B2-75F332CC7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42F5F4F-92E0-43A3-82BC-545E82415C28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A03E1AA-09B8-4851-90B9-D0AE113A59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4" indent="0">
              <a:buNone/>
              <a:defRPr sz="2400"/>
            </a:lvl3pPr>
            <a:lvl4pPr marL="1369896" indent="0">
              <a:buNone/>
              <a:defRPr sz="2000"/>
            </a:lvl4pPr>
            <a:lvl5pPr marL="1826526" indent="0">
              <a:buNone/>
              <a:defRPr sz="2000"/>
            </a:lvl5pPr>
            <a:lvl6pPr marL="2283159" indent="0">
              <a:buNone/>
              <a:defRPr sz="2000"/>
            </a:lvl6pPr>
            <a:lvl7pPr marL="2739790" indent="0">
              <a:buNone/>
              <a:defRPr sz="2000"/>
            </a:lvl7pPr>
            <a:lvl8pPr marL="3196416" indent="0">
              <a:buNone/>
              <a:defRPr sz="2000"/>
            </a:lvl8pPr>
            <a:lvl9pPr marL="36530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7652FB7-B73D-4178-B34C-7B90742933AF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B8503A-B33A-47E5-B840-3DFCF908D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F262971-0760-470B-9CAD-047A5BDF6F4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F5CE668-62A9-4554-A2B9-980D73D2D8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5E4021-C206-4034-AB12-549C3702AFC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DCBBDA4-ADE0-49C0-A9C1-D85ED7F80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4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24" indent="0">
              <a:buNone/>
              <a:defRPr sz="1800" b="1"/>
            </a:lvl2pPr>
            <a:lvl3pPr marL="828249" indent="0">
              <a:buNone/>
              <a:defRPr sz="1600" b="1"/>
            </a:lvl3pPr>
            <a:lvl4pPr marL="1242372" indent="0">
              <a:buNone/>
              <a:defRPr sz="1500" b="1"/>
            </a:lvl4pPr>
            <a:lvl5pPr marL="1656497" indent="0">
              <a:buNone/>
              <a:defRPr sz="1500" b="1"/>
            </a:lvl5pPr>
            <a:lvl6pPr marL="2070624" indent="0">
              <a:buNone/>
              <a:defRPr sz="1500" b="1"/>
            </a:lvl6pPr>
            <a:lvl7pPr marL="2484747" indent="0">
              <a:buNone/>
              <a:defRPr sz="1500" b="1"/>
            </a:lvl7pPr>
            <a:lvl8pPr marL="2898871" indent="0">
              <a:buNone/>
              <a:defRPr sz="1500" b="1"/>
            </a:lvl8pPr>
            <a:lvl9pPr marL="331299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24" indent="0">
              <a:buNone/>
              <a:defRPr sz="1800" b="1"/>
            </a:lvl2pPr>
            <a:lvl3pPr marL="828249" indent="0">
              <a:buNone/>
              <a:defRPr sz="1600" b="1"/>
            </a:lvl3pPr>
            <a:lvl4pPr marL="1242372" indent="0">
              <a:buNone/>
              <a:defRPr sz="1500" b="1"/>
            </a:lvl4pPr>
            <a:lvl5pPr marL="1656497" indent="0">
              <a:buNone/>
              <a:defRPr sz="1500" b="1"/>
            </a:lvl5pPr>
            <a:lvl6pPr marL="2070624" indent="0">
              <a:buNone/>
              <a:defRPr sz="1500" b="1"/>
            </a:lvl6pPr>
            <a:lvl7pPr marL="2484747" indent="0">
              <a:buNone/>
              <a:defRPr sz="1500" b="1"/>
            </a:lvl7pPr>
            <a:lvl8pPr marL="2898871" indent="0">
              <a:buNone/>
              <a:defRPr sz="1500" b="1"/>
            </a:lvl8pPr>
            <a:lvl9pPr marL="331299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F7BA7-AB66-436F-9490-4639A4270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617BB6D-03AB-47DB-A43D-19A918901C6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F6BCA5-5A2D-49A1-93AF-343475E76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B6D629-6DFC-4F85-B096-8F8B23D9C03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7FCB492-BFC2-420A-8383-12B9438C2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DADBCFF-9EC6-4793-9F9A-1801071AF66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C50F2C-0D67-43CD-8E20-65ECB65B5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01107DB-6C75-4846-B459-9FF9C199F5C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C69DBC5-A6F9-4A4C-8250-70AF2884C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E09F3FC-52D3-4995-BC16-68418EBAC4FC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45A83B-FE84-4492-9562-60CAF0A5C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60E4612-F6A3-4ACD-97AF-E014457800B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1D30A55-935B-49A2-8A31-3225A222BD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1431903-B295-46CE-803C-484FE3DA142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09133DC-BA49-4427-B1B2-75F332CC7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42F5F4F-92E0-43A3-82BC-545E82415C28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A03E1AA-09B8-4851-90B9-D0AE113A59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7" indent="0">
              <a:buNone/>
              <a:defRPr sz="2400"/>
            </a:lvl3pPr>
            <a:lvl4pPr marL="1370606" indent="0">
              <a:buNone/>
              <a:defRPr sz="2000"/>
            </a:lvl4pPr>
            <a:lvl5pPr marL="1827473" indent="0">
              <a:buNone/>
              <a:defRPr sz="2000"/>
            </a:lvl5pPr>
            <a:lvl6pPr marL="2284342" indent="0">
              <a:buNone/>
              <a:defRPr sz="2000"/>
            </a:lvl6pPr>
            <a:lvl7pPr marL="2741210" indent="0">
              <a:buNone/>
              <a:defRPr sz="2000"/>
            </a:lvl7pPr>
            <a:lvl8pPr marL="3198076" indent="0">
              <a:buNone/>
              <a:defRPr sz="2000"/>
            </a:lvl8pPr>
            <a:lvl9pPr marL="365494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7652FB7-B73D-4178-B34C-7B90742933AF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B8503A-B33A-47E5-B840-3DFCF908D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87786-B5AF-4ED5-9CB8-15406F297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F262971-0760-470B-9CAD-047A5BDF6F4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F5CE668-62A9-4554-A2B9-980D73D2D8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5E4021-C206-4034-AB12-549C3702AFC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DCBBDA4-ADE0-49C0-A9C1-D85ED7F80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11" indent="0" algn="ctr">
              <a:buNone/>
              <a:defRPr/>
            </a:lvl2pPr>
            <a:lvl3pPr marL="829022" indent="0" algn="ctr">
              <a:buNone/>
              <a:defRPr/>
            </a:lvl3pPr>
            <a:lvl4pPr marL="1243533" indent="0" algn="ctr">
              <a:buNone/>
              <a:defRPr/>
            </a:lvl4pPr>
            <a:lvl5pPr marL="1658044" indent="0" algn="ctr">
              <a:buNone/>
              <a:defRPr/>
            </a:lvl5pPr>
            <a:lvl6pPr marL="2072556" indent="0" algn="ctr">
              <a:buNone/>
              <a:defRPr/>
            </a:lvl6pPr>
            <a:lvl7pPr marL="2487067" indent="0" algn="ctr">
              <a:buNone/>
              <a:defRPr/>
            </a:lvl7pPr>
            <a:lvl8pPr marL="2901578" indent="0" algn="ctr">
              <a:buNone/>
              <a:defRPr/>
            </a:lvl8pPr>
            <a:lvl9pPr marL="3316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10B5-668A-4DF2-8261-92E672C0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A1F5-1454-42E6-A2F2-57C49C79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8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11" indent="0">
              <a:buNone/>
              <a:defRPr sz="1600"/>
            </a:lvl2pPr>
            <a:lvl3pPr marL="829022" indent="0">
              <a:buNone/>
              <a:defRPr sz="1500"/>
            </a:lvl3pPr>
            <a:lvl4pPr marL="1243533" indent="0">
              <a:buNone/>
              <a:defRPr sz="1300"/>
            </a:lvl4pPr>
            <a:lvl5pPr marL="1658044" indent="0">
              <a:buNone/>
              <a:defRPr sz="1300"/>
            </a:lvl5pPr>
            <a:lvl6pPr marL="2072556" indent="0">
              <a:buNone/>
              <a:defRPr sz="1300"/>
            </a:lvl6pPr>
            <a:lvl7pPr marL="2487067" indent="0">
              <a:buNone/>
              <a:defRPr sz="1300"/>
            </a:lvl7pPr>
            <a:lvl8pPr marL="2901578" indent="0">
              <a:buNone/>
              <a:defRPr sz="1300"/>
            </a:lvl8pPr>
            <a:lvl9pPr marL="331608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B6D3-EE51-491F-9D87-920720B90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208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00" y="1604328"/>
            <a:ext cx="404352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E4D0C-76C9-4E82-ACBA-9F55434E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5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11" indent="0">
              <a:buNone/>
              <a:defRPr sz="1800" b="1"/>
            </a:lvl2pPr>
            <a:lvl3pPr marL="829022" indent="0">
              <a:buNone/>
              <a:defRPr sz="1600" b="1"/>
            </a:lvl3pPr>
            <a:lvl4pPr marL="1243533" indent="0">
              <a:buNone/>
              <a:defRPr sz="1500" b="1"/>
            </a:lvl4pPr>
            <a:lvl5pPr marL="1658044" indent="0">
              <a:buNone/>
              <a:defRPr sz="1500" b="1"/>
            </a:lvl5pPr>
            <a:lvl6pPr marL="2072556" indent="0">
              <a:buNone/>
              <a:defRPr sz="1500" b="1"/>
            </a:lvl6pPr>
            <a:lvl7pPr marL="2487067" indent="0">
              <a:buNone/>
              <a:defRPr sz="1500" b="1"/>
            </a:lvl7pPr>
            <a:lvl8pPr marL="2901578" indent="0">
              <a:buNone/>
              <a:defRPr sz="1500" b="1"/>
            </a:lvl8pPr>
            <a:lvl9pPr marL="331608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11" indent="0">
              <a:buNone/>
              <a:defRPr sz="1800" b="1"/>
            </a:lvl2pPr>
            <a:lvl3pPr marL="829022" indent="0">
              <a:buNone/>
              <a:defRPr sz="1600" b="1"/>
            </a:lvl3pPr>
            <a:lvl4pPr marL="1243533" indent="0">
              <a:buNone/>
              <a:defRPr sz="1500" b="1"/>
            </a:lvl4pPr>
            <a:lvl5pPr marL="1658044" indent="0">
              <a:buNone/>
              <a:defRPr sz="1500" b="1"/>
            </a:lvl5pPr>
            <a:lvl6pPr marL="2072556" indent="0">
              <a:buNone/>
              <a:defRPr sz="1500" b="1"/>
            </a:lvl6pPr>
            <a:lvl7pPr marL="2487067" indent="0">
              <a:buNone/>
              <a:defRPr sz="1500" b="1"/>
            </a:lvl7pPr>
            <a:lvl8pPr marL="2901578" indent="0">
              <a:buNone/>
              <a:defRPr sz="1500" b="1"/>
            </a:lvl8pPr>
            <a:lvl9pPr marL="331608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F7BA7-AB66-436F-9490-4639A4270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87786-B5AF-4ED5-9CB8-15406F297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BA521-CC52-4148-A20B-8DF0FD38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BA521-CC52-4148-A20B-8DF0FD38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6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11" indent="0">
              <a:buNone/>
              <a:defRPr sz="1100"/>
            </a:lvl2pPr>
            <a:lvl3pPr marL="829022" indent="0">
              <a:buNone/>
              <a:defRPr sz="900"/>
            </a:lvl3pPr>
            <a:lvl4pPr marL="1243533" indent="0">
              <a:buNone/>
              <a:defRPr sz="800"/>
            </a:lvl4pPr>
            <a:lvl5pPr marL="1658044" indent="0">
              <a:buNone/>
              <a:defRPr sz="800"/>
            </a:lvl5pPr>
            <a:lvl6pPr marL="2072556" indent="0">
              <a:buNone/>
              <a:defRPr sz="800"/>
            </a:lvl6pPr>
            <a:lvl7pPr marL="2487067" indent="0">
              <a:buNone/>
              <a:defRPr sz="800"/>
            </a:lvl7pPr>
            <a:lvl8pPr marL="2901578" indent="0">
              <a:buNone/>
              <a:defRPr sz="800"/>
            </a:lvl8pPr>
            <a:lvl9pPr marL="331608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CAB6-4022-47BB-A165-7695BABC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11" indent="0">
              <a:buNone/>
              <a:defRPr sz="2500"/>
            </a:lvl2pPr>
            <a:lvl3pPr marL="829022" indent="0">
              <a:buNone/>
              <a:defRPr sz="2200"/>
            </a:lvl3pPr>
            <a:lvl4pPr marL="1243533" indent="0">
              <a:buNone/>
              <a:defRPr sz="1800"/>
            </a:lvl4pPr>
            <a:lvl5pPr marL="1658044" indent="0">
              <a:buNone/>
              <a:defRPr sz="1800"/>
            </a:lvl5pPr>
            <a:lvl6pPr marL="2072556" indent="0">
              <a:buNone/>
              <a:defRPr sz="1800"/>
            </a:lvl6pPr>
            <a:lvl7pPr marL="2487067" indent="0">
              <a:buNone/>
              <a:defRPr sz="1800"/>
            </a:lvl7pPr>
            <a:lvl8pPr marL="2901578" indent="0">
              <a:buNone/>
              <a:defRPr sz="1800"/>
            </a:lvl8pPr>
            <a:lvl9pPr marL="3316089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11" indent="0">
              <a:buNone/>
              <a:defRPr sz="1100"/>
            </a:lvl2pPr>
            <a:lvl3pPr marL="829022" indent="0">
              <a:buNone/>
              <a:defRPr sz="900"/>
            </a:lvl3pPr>
            <a:lvl4pPr marL="1243533" indent="0">
              <a:buNone/>
              <a:defRPr sz="800"/>
            </a:lvl4pPr>
            <a:lvl5pPr marL="1658044" indent="0">
              <a:buNone/>
              <a:defRPr sz="800"/>
            </a:lvl5pPr>
            <a:lvl6pPr marL="2072556" indent="0">
              <a:buNone/>
              <a:defRPr sz="800"/>
            </a:lvl6pPr>
            <a:lvl7pPr marL="2487067" indent="0">
              <a:buNone/>
              <a:defRPr sz="800"/>
            </a:lvl7pPr>
            <a:lvl8pPr marL="2901578" indent="0">
              <a:buNone/>
              <a:defRPr sz="800"/>
            </a:lvl8pPr>
            <a:lvl9pPr marL="331608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87030-1CA3-4AEA-B7C1-329440755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8E83E-3B52-40E5-ACD0-A07C11955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5440" y="273633"/>
            <a:ext cx="2054880" cy="58527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3"/>
            <a:ext cx="6030720" cy="58527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957A6-0F1B-415F-A198-E6A4E9D42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5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124" indent="0">
              <a:buNone/>
              <a:defRPr sz="1100"/>
            </a:lvl2pPr>
            <a:lvl3pPr marL="828249" indent="0">
              <a:buNone/>
              <a:defRPr sz="900"/>
            </a:lvl3pPr>
            <a:lvl4pPr marL="1242372" indent="0">
              <a:buNone/>
              <a:defRPr sz="800"/>
            </a:lvl4pPr>
            <a:lvl5pPr marL="1656497" indent="0">
              <a:buNone/>
              <a:defRPr sz="800"/>
            </a:lvl5pPr>
            <a:lvl6pPr marL="2070624" indent="0">
              <a:buNone/>
              <a:defRPr sz="800"/>
            </a:lvl6pPr>
            <a:lvl7pPr marL="2484747" indent="0">
              <a:buNone/>
              <a:defRPr sz="800"/>
            </a:lvl7pPr>
            <a:lvl8pPr marL="2898871" indent="0">
              <a:buNone/>
              <a:defRPr sz="800"/>
            </a:lvl8pPr>
            <a:lvl9pPr marL="331299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CAB6-4022-47BB-A165-7695BABC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617BB6D-03AB-47DB-A43D-19A918901C6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F6BCA5-5A2D-49A1-93AF-343475E76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B6D629-6DFC-4F85-B096-8F8B23D9C03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7FCB492-BFC2-420A-8383-12B9438C2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DADBCFF-9EC6-4793-9F9A-1801071AF66A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C50F2C-0D67-43CD-8E20-65ECB65B5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124" indent="0">
              <a:buNone/>
              <a:defRPr sz="2500"/>
            </a:lvl2pPr>
            <a:lvl3pPr marL="828249" indent="0">
              <a:buNone/>
              <a:defRPr sz="2200"/>
            </a:lvl3pPr>
            <a:lvl4pPr marL="1242372" indent="0">
              <a:buNone/>
              <a:defRPr sz="1800"/>
            </a:lvl4pPr>
            <a:lvl5pPr marL="1656497" indent="0">
              <a:buNone/>
              <a:defRPr sz="1800"/>
            </a:lvl5pPr>
            <a:lvl6pPr marL="2070624" indent="0">
              <a:buNone/>
              <a:defRPr sz="1800"/>
            </a:lvl6pPr>
            <a:lvl7pPr marL="2484747" indent="0">
              <a:buNone/>
              <a:defRPr sz="1800"/>
            </a:lvl7pPr>
            <a:lvl8pPr marL="2898871" indent="0">
              <a:buNone/>
              <a:defRPr sz="1800"/>
            </a:lvl8pPr>
            <a:lvl9pPr marL="331299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124" indent="0">
              <a:buNone/>
              <a:defRPr sz="1100"/>
            </a:lvl2pPr>
            <a:lvl3pPr marL="828249" indent="0">
              <a:buNone/>
              <a:defRPr sz="900"/>
            </a:lvl3pPr>
            <a:lvl4pPr marL="1242372" indent="0">
              <a:buNone/>
              <a:defRPr sz="800"/>
            </a:lvl4pPr>
            <a:lvl5pPr marL="1656497" indent="0">
              <a:buNone/>
              <a:defRPr sz="800"/>
            </a:lvl5pPr>
            <a:lvl6pPr marL="2070624" indent="0">
              <a:buNone/>
              <a:defRPr sz="800"/>
            </a:lvl6pPr>
            <a:lvl7pPr marL="2484747" indent="0">
              <a:buNone/>
              <a:defRPr sz="800"/>
            </a:lvl7pPr>
            <a:lvl8pPr marL="2898871" indent="0">
              <a:buNone/>
              <a:defRPr sz="800"/>
            </a:lvl8pPr>
            <a:lvl9pPr marL="331299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87030-1CA3-4AEA-B7C1-329440755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01107DB-6C75-4846-B459-9FF9C199F5C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C69DBC5-A6F9-4A4C-8250-70AF2884C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E09F3FC-52D3-4995-BC16-68418EBAC4FC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45A83B-FE84-4492-9562-60CAF0A5C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60E4612-F6A3-4ACD-97AF-E014457800B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1D30A55-935B-49A2-8A31-3225A222BD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1431903-B295-46CE-803C-484FE3DA1429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09133DC-BA49-4427-B1B2-75F332CC7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42F5F4F-92E0-43A3-82BC-545E82415C28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A03E1AA-09B8-4851-90B9-D0AE113A59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7652FB7-B73D-4178-B34C-7B90742933AF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B8503A-B33A-47E5-B840-3DFCF908D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F262971-0760-470B-9CAD-047A5BDF6F46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F5CE668-62A9-4554-A2B9-980D73D2D8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5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35E4021-C206-4034-AB12-549C3702AFCE}" type="datetimeFigureOut">
              <a:rPr lang="en-US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DCBBDA4-ADE0-49C0-A9C1-D85ED7F80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3840" cy="114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23840" cy="452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3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124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124" algn="l"/>
                <a:tab pos="828249" algn="l"/>
                <a:tab pos="1242372" algn="l"/>
                <a:tab pos="1656497" algn="l"/>
                <a:tab pos="2070624" algn="l"/>
                <a:tab pos="2484747" algn="l"/>
                <a:tab pos="2898871" algn="l"/>
                <a:tab pos="3312998" algn="l"/>
                <a:tab pos="3727122" algn="l"/>
                <a:tab pos="4141243" algn="l"/>
                <a:tab pos="4555371" algn="l"/>
                <a:tab pos="4969494" algn="l"/>
                <a:tab pos="5383621" algn="l"/>
                <a:tab pos="5797745" algn="l"/>
                <a:tab pos="6211863" algn="l"/>
                <a:tab pos="6625994" algn="l"/>
                <a:tab pos="7040117" algn="l"/>
                <a:tab pos="7454242" algn="l"/>
                <a:tab pos="7868367" algn="l"/>
                <a:tab pos="828249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440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124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124" algn="l"/>
                <a:tab pos="828249" algn="l"/>
                <a:tab pos="1242372" algn="l"/>
                <a:tab pos="1656497" algn="l"/>
                <a:tab pos="2070624" algn="l"/>
                <a:tab pos="2484747" algn="l"/>
                <a:tab pos="2898871" algn="l"/>
                <a:tab pos="3312998" algn="l"/>
                <a:tab pos="3727122" algn="l"/>
                <a:tab pos="4141243" algn="l"/>
                <a:tab pos="4555371" algn="l"/>
                <a:tab pos="4969494" algn="l"/>
                <a:tab pos="5383621" algn="l"/>
                <a:tab pos="5797745" algn="l"/>
                <a:tab pos="6211863" algn="l"/>
                <a:tab pos="6625994" algn="l"/>
                <a:tab pos="7040117" algn="l"/>
                <a:tab pos="7454242" algn="l"/>
                <a:tab pos="7868367" algn="l"/>
                <a:tab pos="828249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124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124" algn="l"/>
                <a:tab pos="828249" algn="l"/>
                <a:tab pos="1242372" algn="l"/>
                <a:tab pos="1656497" algn="l"/>
                <a:tab pos="2070624" algn="l"/>
                <a:tab pos="2484747" algn="l"/>
                <a:tab pos="2898871" algn="l"/>
                <a:tab pos="3312998" algn="l"/>
                <a:tab pos="3727122" algn="l"/>
                <a:tab pos="4141243" algn="l"/>
                <a:tab pos="4555371" algn="l"/>
                <a:tab pos="4969494" algn="l"/>
                <a:tab pos="5383621" algn="l"/>
                <a:tab pos="5797745" algn="l"/>
                <a:tab pos="6211863" algn="l"/>
                <a:tab pos="6625994" algn="l"/>
                <a:tab pos="7040117" algn="l"/>
                <a:tab pos="7454242" algn="l"/>
                <a:tab pos="7868367" algn="l"/>
                <a:tab pos="828249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746880A9-7075-4CAA-B4C9-35114951B88C}" type="slidenum">
              <a:rPr lang="en-US"/>
              <a: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1281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81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1281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1281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1281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5pPr>
      <a:lvl6pPr marL="2277687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6pPr>
      <a:lvl7pPr marL="2691810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7pPr>
      <a:lvl8pPr marL="3105938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8pPr>
      <a:lvl9pPr marL="3520059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09252" indent="-309252" algn="l" defTabSz="412814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1726" indent="-257470" algn="l" defTabSz="412814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4197" indent="-205689" algn="l" defTabSz="412814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48449" indent="-205689" algn="l" defTabSz="412814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62702" indent="-205689" algn="l" defTabSz="412814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77687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6pPr>
      <a:lvl7pPr marL="2691810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7pPr>
      <a:lvl8pPr marL="3105938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8pPr>
      <a:lvl9pPr marL="3520059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124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249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372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497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0624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4747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8871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2998" algn="l" defTabSz="8282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3840" cy="114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23840" cy="452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3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167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167" algn="l"/>
                <a:tab pos="828334" algn="l"/>
                <a:tab pos="1242501" algn="l"/>
                <a:tab pos="1656669" algn="l"/>
                <a:tab pos="2070839" algn="l"/>
                <a:tab pos="2485005" algn="l"/>
                <a:tab pos="2899172" algn="l"/>
                <a:tab pos="3313341" algn="l"/>
                <a:tab pos="3727508" algn="l"/>
                <a:tab pos="4141673" algn="l"/>
                <a:tab pos="4555843" algn="l"/>
                <a:tab pos="4970009" algn="l"/>
                <a:tab pos="5384179" algn="l"/>
                <a:tab pos="5798346" algn="l"/>
                <a:tab pos="6212507" algn="l"/>
                <a:tab pos="6626681" algn="l"/>
                <a:tab pos="7040847" algn="l"/>
                <a:tab pos="7455015" algn="l"/>
                <a:tab pos="7869183" algn="l"/>
                <a:tab pos="828335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440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167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167" algn="l"/>
                <a:tab pos="828334" algn="l"/>
                <a:tab pos="1242501" algn="l"/>
                <a:tab pos="1656669" algn="l"/>
                <a:tab pos="2070839" algn="l"/>
                <a:tab pos="2485005" algn="l"/>
                <a:tab pos="2899172" algn="l"/>
                <a:tab pos="3313341" algn="l"/>
                <a:tab pos="3727508" algn="l"/>
                <a:tab pos="4141673" algn="l"/>
                <a:tab pos="4555843" algn="l"/>
                <a:tab pos="4970009" algn="l"/>
                <a:tab pos="5384179" algn="l"/>
                <a:tab pos="5798346" algn="l"/>
                <a:tab pos="6212507" algn="l"/>
                <a:tab pos="6626681" algn="l"/>
                <a:tab pos="7040847" algn="l"/>
                <a:tab pos="7455015" algn="l"/>
                <a:tab pos="7869183" algn="l"/>
                <a:tab pos="828335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167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167" algn="l"/>
                <a:tab pos="828334" algn="l"/>
                <a:tab pos="1242501" algn="l"/>
                <a:tab pos="1656669" algn="l"/>
                <a:tab pos="2070839" algn="l"/>
                <a:tab pos="2485005" algn="l"/>
                <a:tab pos="2899172" algn="l"/>
                <a:tab pos="3313341" algn="l"/>
                <a:tab pos="3727508" algn="l"/>
                <a:tab pos="4141673" algn="l"/>
                <a:tab pos="4555843" algn="l"/>
                <a:tab pos="4970009" algn="l"/>
                <a:tab pos="5384179" algn="l"/>
                <a:tab pos="5798346" algn="l"/>
                <a:tab pos="6212507" algn="l"/>
                <a:tab pos="6626681" algn="l"/>
                <a:tab pos="7040847" algn="l"/>
                <a:tab pos="7455015" algn="l"/>
                <a:tab pos="7869183" algn="l"/>
                <a:tab pos="828335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746880A9-7075-4CAA-B4C9-35114951B88C}" type="slidenum">
              <a:rPr lang="en-US"/>
              <a: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ctr" defTabSz="4128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8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128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128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128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5pPr>
      <a:lvl6pPr marL="2277923" indent="-207085" algn="ctr" defTabSz="41416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6pPr>
      <a:lvl7pPr marL="2692089" indent="-207085" algn="ctr" defTabSz="41416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7pPr>
      <a:lvl8pPr marL="3106260" indent="-207085" algn="ctr" defTabSz="41416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8pPr>
      <a:lvl9pPr marL="3520424" indent="-207085" algn="ctr" defTabSz="41416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09284" indent="-309284" algn="l" defTabSz="412857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1795" indent="-257497" algn="l" defTabSz="412857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4304" indent="-205710" algn="l" defTabSz="412857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48599" indent="-205710" algn="l" defTabSz="412857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62895" indent="-205710" algn="l" defTabSz="41285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77923" indent="-207085" algn="l" defTabSz="41416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6pPr>
      <a:lvl7pPr marL="2692089" indent="-207085" algn="l" defTabSz="41416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7pPr>
      <a:lvl8pPr marL="3106260" indent="-207085" algn="l" defTabSz="41416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8pPr>
      <a:lvl9pPr marL="3520424" indent="-207085" algn="l" defTabSz="41416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167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334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501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669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0839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005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9172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3341" algn="l" defTabSz="828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99104D7-566B-41B8-ADD0-A6E7CA676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EC72C7-D2F8-40A2-A723-06DFDE1F8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9B7A560-77D4-4CAF-99C0-C3C3DA97BB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0A35582-D7D3-4977-A3F5-332F3FCF2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3840" cy="114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23840" cy="452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3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3351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3351" algn="l"/>
                <a:tab pos="826702" algn="l"/>
                <a:tab pos="1240057" algn="l"/>
                <a:tab pos="1653408" algn="l"/>
                <a:tab pos="2066758" algn="l"/>
                <a:tab pos="2480115" algn="l"/>
                <a:tab pos="2893468" algn="l"/>
                <a:tab pos="3306822" algn="l"/>
                <a:tab pos="3720174" algn="l"/>
                <a:tab pos="4133520" algn="l"/>
                <a:tab pos="4546876" algn="l"/>
                <a:tab pos="4960227" algn="l"/>
                <a:tab pos="5373587" algn="l"/>
                <a:tab pos="5786933" algn="l"/>
                <a:tab pos="6200280" algn="l"/>
                <a:tab pos="6613642" algn="l"/>
                <a:tab pos="7026991" algn="l"/>
                <a:tab pos="7440344" algn="l"/>
                <a:tab pos="7853696" algn="l"/>
                <a:tab pos="826704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440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3351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3351" algn="l"/>
                <a:tab pos="826702" algn="l"/>
                <a:tab pos="1240057" algn="l"/>
                <a:tab pos="1653408" algn="l"/>
                <a:tab pos="2066758" algn="l"/>
                <a:tab pos="2480115" algn="l"/>
                <a:tab pos="2893468" algn="l"/>
                <a:tab pos="3306822" algn="l"/>
                <a:tab pos="3720174" algn="l"/>
                <a:tab pos="4133520" algn="l"/>
                <a:tab pos="4546876" algn="l"/>
                <a:tab pos="4960227" algn="l"/>
                <a:tab pos="5373587" algn="l"/>
                <a:tab pos="5786933" algn="l"/>
                <a:tab pos="6200280" algn="l"/>
                <a:tab pos="6613642" algn="l"/>
                <a:tab pos="7026991" algn="l"/>
                <a:tab pos="7440344" algn="l"/>
                <a:tab pos="7853696" algn="l"/>
                <a:tab pos="826704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51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3351" algn="l"/>
                <a:tab pos="826702" algn="l"/>
                <a:tab pos="1240057" algn="l"/>
                <a:tab pos="1653408" algn="l"/>
                <a:tab pos="2066758" algn="l"/>
                <a:tab pos="2480115" algn="l"/>
                <a:tab pos="2893468" algn="l"/>
                <a:tab pos="3306822" algn="l"/>
                <a:tab pos="3720174" algn="l"/>
                <a:tab pos="4133520" algn="l"/>
                <a:tab pos="4546876" algn="l"/>
                <a:tab pos="4960227" algn="l"/>
                <a:tab pos="5373587" algn="l"/>
                <a:tab pos="5786933" algn="l"/>
                <a:tab pos="6200280" algn="l"/>
                <a:tab pos="6613642" algn="l"/>
                <a:tab pos="7026991" algn="l"/>
                <a:tab pos="7440344" algn="l"/>
                <a:tab pos="7853696" algn="l"/>
                <a:tab pos="826704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746880A9-7075-4CAA-B4C9-35114951B88C}" type="slidenum">
              <a:rPr lang="en-US"/>
              <a: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</p:sldLayoutIdLst>
  <p:txStyles>
    <p:titleStyle>
      <a:lvl1pPr algn="ctr" defTabSz="41204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04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1204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1204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1204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5pPr>
      <a:lvl6pPr marL="2273440" indent="-206680" algn="ctr" defTabSz="41335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6pPr>
      <a:lvl7pPr marL="2686791" indent="-206680" algn="ctr" defTabSz="41335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7pPr>
      <a:lvl8pPr marL="3100142" indent="-206680" algn="ctr" defTabSz="41335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8pPr>
      <a:lvl9pPr marL="3513497" indent="-206680" algn="ctr" defTabSz="41335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08676" indent="-308676" algn="l" defTabSz="412045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0476" indent="-256989" algn="l" defTabSz="412045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2264" indent="-205308" algn="l" defTabSz="412045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45750" indent="-205308" algn="l" defTabSz="412045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59229" indent="-205308" algn="l" defTabSz="412045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73440" indent="-206680" algn="l" defTabSz="41335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6pPr>
      <a:lvl7pPr marL="2686791" indent="-206680" algn="l" defTabSz="41335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7pPr>
      <a:lvl8pPr marL="3100142" indent="-206680" algn="l" defTabSz="41335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8pPr>
      <a:lvl9pPr marL="3513497" indent="-206680" algn="l" defTabSz="41335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351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6702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0057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3408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6758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0115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3468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822" algn="l" defTabSz="8267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275082"/>
            <a:ext cx="8231040" cy="11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1" tIns="45643" rIns="91281" bIns="45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1" tIns="45643" rIns="91281" bIns="45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vert="horz" wrap="square" lIns="91281" tIns="45643" rIns="91281" bIns="45643" numCol="1" anchor="ctr" anchorCtr="0" compatLnSpc="1">
            <a:prstTxWarp prst="textNoShape">
              <a:avLst/>
            </a:prstTxWarp>
          </a:bodyPr>
          <a:lstStyle>
            <a:lvl1pPr defTabSz="41277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C63C81B-1535-4CFC-A4B8-FACDBDC2C0DF}" type="datetimeFigureOut">
              <a:rPr lang="en-US" smtClean="0">
                <a:cs typeface="Lucida Sans Unicode" pitchFamily="34" charset="0"/>
              </a:rPr>
              <a:pPr/>
              <a:t>4/7/2015</a:t>
            </a:fld>
            <a:endParaRPr lang="en-US" dirty="0">
              <a:cs typeface="Lucida Sans Unicod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vert="horz" wrap="square" lIns="91281" tIns="45643" rIns="91281" bIns="45643" numCol="1" anchor="ctr" anchorCtr="0" compatLnSpc="1">
            <a:prstTxWarp prst="textNoShape">
              <a:avLst/>
            </a:prstTxWarp>
          </a:bodyPr>
          <a:lstStyle>
            <a:lvl1pPr algn="ctr" defTabSz="41277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dirty="0">
              <a:cs typeface="Lucida Sans Unicod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445" y="6356827"/>
            <a:ext cx="2134080" cy="364359"/>
          </a:xfrm>
          <a:prstGeom prst="rect">
            <a:avLst/>
          </a:prstGeom>
        </p:spPr>
        <p:txBody>
          <a:bodyPr vert="horz" wrap="square" lIns="91281" tIns="45643" rIns="91281" bIns="45643" numCol="1" anchor="ctr" anchorCtr="0" compatLnSpc="1">
            <a:prstTxWarp prst="textNoShape">
              <a:avLst/>
            </a:prstTxWarp>
          </a:bodyPr>
          <a:lstStyle>
            <a:lvl1pPr algn="r" defTabSz="41277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084EEA5-6B75-4938-A20A-2205F9EB793E}" type="slidenum">
              <a:rPr lang="en-US" smtClean="0">
                <a:cs typeface="Lucida Sans Unicode" pitchFamily="34" charset="0"/>
              </a:rPr>
              <a:pPr/>
              <a:t>‹#›</a:t>
            </a:fld>
            <a:endParaRPr lang="en-US" dirty="0">
              <a:cs typeface="Lucida Sans Unicode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1837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14210"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8420"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42630"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56841" algn="ctr" defTabSz="911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299" indent="-342299" algn="l" defTabSz="911837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88" indent="-284770" algn="l" defTabSz="911837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18" indent="-227241" algn="l" defTabSz="911837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433" indent="-227241" algn="l" defTabSz="911837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94" indent="-227241" algn="l" defTabSz="911837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32" indent="-228221" algn="l" defTabSz="9128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76" indent="-228221" algn="l" defTabSz="9128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18" indent="-228221" algn="l" defTabSz="9128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60" indent="-228221" algn="l" defTabSz="9128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1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85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28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69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13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54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88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37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3840" cy="114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23840" cy="452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4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253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253" algn="l"/>
                <a:tab pos="828506" algn="l"/>
                <a:tab pos="1242759" algn="l"/>
                <a:tab pos="1657013" algn="l"/>
                <a:tab pos="2071268" algn="l"/>
                <a:tab pos="2485520" algn="l"/>
                <a:tab pos="2899774" algn="l"/>
                <a:tab pos="3314028" algn="l"/>
                <a:tab pos="3728281" algn="l"/>
                <a:tab pos="4142532" algn="l"/>
                <a:tab pos="4556788" algn="l"/>
                <a:tab pos="4971040" algn="l"/>
                <a:tab pos="5385295" algn="l"/>
                <a:tab pos="5799548" algn="l"/>
                <a:tab pos="6213797" algn="l"/>
                <a:tab pos="6628055" algn="l"/>
                <a:tab pos="7042307" algn="l"/>
                <a:tab pos="7456561" algn="l"/>
                <a:tab pos="7870815" algn="l"/>
                <a:tab pos="8285070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440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253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253" algn="l"/>
                <a:tab pos="828506" algn="l"/>
                <a:tab pos="1242759" algn="l"/>
                <a:tab pos="1657013" algn="l"/>
                <a:tab pos="2071268" algn="l"/>
                <a:tab pos="2485520" algn="l"/>
                <a:tab pos="2899774" algn="l"/>
                <a:tab pos="3314028" algn="l"/>
                <a:tab pos="3728281" algn="l"/>
                <a:tab pos="4142532" algn="l"/>
                <a:tab pos="4556788" algn="l"/>
                <a:tab pos="4971040" algn="l"/>
                <a:tab pos="5385295" algn="l"/>
                <a:tab pos="5799548" algn="l"/>
                <a:tab pos="6213797" algn="l"/>
                <a:tab pos="6628055" algn="l"/>
                <a:tab pos="7042307" algn="l"/>
                <a:tab pos="7456561" algn="l"/>
                <a:tab pos="7870815" algn="l"/>
                <a:tab pos="8285070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253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253" algn="l"/>
                <a:tab pos="828506" algn="l"/>
                <a:tab pos="1242759" algn="l"/>
                <a:tab pos="1657013" algn="l"/>
                <a:tab pos="2071268" algn="l"/>
                <a:tab pos="2485520" algn="l"/>
                <a:tab pos="2899774" algn="l"/>
                <a:tab pos="3314028" algn="l"/>
                <a:tab pos="3728281" algn="l"/>
                <a:tab pos="4142532" algn="l"/>
                <a:tab pos="4556788" algn="l"/>
                <a:tab pos="4971040" algn="l"/>
                <a:tab pos="5385295" algn="l"/>
                <a:tab pos="5799548" algn="l"/>
                <a:tab pos="6213797" algn="l"/>
                <a:tab pos="6628055" algn="l"/>
                <a:tab pos="7042307" algn="l"/>
                <a:tab pos="7456561" algn="l"/>
                <a:tab pos="7870815" algn="l"/>
                <a:tab pos="8285070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746880A9-7075-4CAA-B4C9-35114951B88C}" type="slidenum">
              <a:rPr lang="en-US"/>
              <a: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5pPr>
      <a:lvl6pPr marL="2278395" indent="-207128" algn="ctr" defTabSz="4142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6pPr>
      <a:lvl7pPr marL="2692647" indent="-207128" algn="ctr" defTabSz="4142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7pPr>
      <a:lvl8pPr marL="3106904" indent="-207128" algn="ctr" defTabSz="4142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8pPr>
      <a:lvl9pPr marL="3521154" indent="-207128" algn="ctr" defTabSz="4142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09348" indent="-309348" algn="l" defTabSz="412943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1934" indent="-257550" algn="l" defTabSz="412943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4519" indent="-205753" algn="l" defTabSz="412943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48900" indent="-205753" algn="l" defTabSz="412943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63281" indent="-205753" algn="l" defTabSz="412943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78395" indent="-207128" algn="l" defTabSz="41425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6pPr>
      <a:lvl7pPr marL="2692647" indent="-207128" algn="l" defTabSz="41425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7pPr>
      <a:lvl8pPr marL="3106904" indent="-207128" algn="l" defTabSz="41425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8pPr>
      <a:lvl9pPr marL="3521154" indent="-207128" algn="l" defTabSz="41425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53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506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759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013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268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520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9774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028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275078"/>
            <a:ext cx="8231040" cy="11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vert="horz" wrap="square" lIns="91320" tIns="45663" rIns="91320" bIns="45663" numCol="1" anchor="ctr" anchorCtr="0" compatLnSpc="1">
            <a:prstTxWarp prst="textNoShape">
              <a:avLst/>
            </a:prstTxWarp>
          </a:bodyPr>
          <a:lstStyle>
            <a:lvl1pPr defTabSz="41294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C63C81B-1535-4CFC-A4B8-FACDBDC2C0DF}" type="datetimeFigureOut">
              <a:rPr lang="en-US" smtClean="0">
                <a:cs typeface="Lucida Sans Unicode" pitchFamily="34" charset="0"/>
              </a:rPr>
              <a:pPr/>
              <a:t>4/7/2015</a:t>
            </a:fld>
            <a:endParaRPr lang="en-US" dirty="0">
              <a:cs typeface="Lucida Sans Unicod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vert="horz" wrap="square" lIns="91320" tIns="45663" rIns="91320" bIns="45663" numCol="1" anchor="ctr" anchorCtr="0" compatLnSpc="1">
            <a:prstTxWarp prst="textNoShape">
              <a:avLst/>
            </a:prstTxWarp>
          </a:bodyPr>
          <a:lstStyle>
            <a:lvl1pPr algn="ctr" defTabSz="41294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dirty="0">
              <a:cs typeface="Lucida Sans Unicod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445" y="6356827"/>
            <a:ext cx="2134080" cy="364359"/>
          </a:xfrm>
          <a:prstGeom prst="rect">
            <a:avLst/>
          </a:prstGeom>
        </p:spPr>
        <p:txBody>
          <a:bodyPr vert="horz" wrap="square" lIns="91320" tIns="45663" rIns="91320" bIns="45663" numCol="1" anchor="ctr" anchorCtr="0" compatLnSpc="1">
            <a:prstTxWarp prst="textNoShape">
              <a:avLst/>
            </a:prstTxWarp>
          </a:bodyPr>
          <a:lstStyle>
            <a:lvl1pPr algn="r" defTabSz="41294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084EEA5-6B75-4938-A20A-2205F9EB793E}" type="slidenum">
              <a:rPr lang="en-US" smtClean="0">
                <a:cs typeface="Lucida Sans Unicode" pitchFamily="34" charset="0"/>
              </a:rPr>
              <a:pPr/>
              <a:t>‹#›</a:t>
            </a:fld>
            <a:endParaRPr lang="en-US" dirty="0">
              <a:cs typeface="Lucida Sans Unicode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912215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14382"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8764"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43146"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57528" algn="ctr" defTabSz="9122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441" indent="-342441" algn="l" defTabSz="912215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96" indent="-284887" algn="l" defTabSz="912215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2" indent="-227335" algn="l" defTabSz="912215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97" indent="-227335" algn="l" defTabSz="912215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46" indent="-227335" algn="l" defTabSz="912215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74" indent="-228316" algn="l" defTabSz="913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6" indent="-228316" algn="l" defTabSz="913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8" indent="-228316" algn="l" defTabSz="913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68" indent="-228316" algn="l" defTabSz="913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4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2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275073"/>
            <a:ext cx="8231040" cy="11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484" y="6356827"/>
            <a:ext cx="2134080" cy="364359"/>
          </a:xfrm>
          <a:prstGeom prst="rect">
            <a:avLst/>
          </a:prstGeom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defTabSz="413158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C63C81B-1535-4CFC-A4B8-FACDBDC2C0DF}" type="datetimeFigureOut">
              <a:rPr lang="en-US" smtClean="0">
                <a:cs typeface="Lucida Sans Unicode" pitchFamily="34" charset="0"/>
              </a:rPr>
              <a:pPr/>
              <a:t>4/7/2015</a:t>
            </a:fld>
            <a:endParaRPr lang="en-US" dirty="0">
              <a:cs typeface="Lucida Sans Unicod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defTabSz="413158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dirty="0">
              <a:cs typeface="Lucida Sans Unicod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444" y="6356827"/>
            <a:ext cx="2134080" cy="364359"/>
          </a:xfrm>
          <a:prstGeom prst="rect">
            <a:avLst/>
          </a:prstGeom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r" defTabSz="413158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084EEA5-6B75-4938-A20A-2205F9EB793E}" type="slidenum">
              <a:rPr lang="en-US" smtClean="0">
                <a:cs typeface="Lucida Sans Unicode" pitchFamily="34" charset="0"/>
              </a:rPr>
              <a:pPr/>
              <a:t>‹#›</a:t>
            </a:fld>
            <a:endParaRPr lang="en-US" dirty="0">
              <a:cs typeface="Lucida Sans Unicode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912689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14597"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9194"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43791"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58388" algn="ctr" defTabSz="9126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19" indent="-342619" algn="l" defTabSz="912689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80" indent="-285034" algn="l" defTabSz="912689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82" indent="-227453" algn="l" defTabSz="912689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26" indent="-227453" algn="l" defTabSz="912689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11" indent="-227453" algn="l" defTabSz="912689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76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44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13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80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3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2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3840" cy="114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23840" cy="452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5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511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440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511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5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511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746880A9-7075-4CAA-B4C9-35114951B88C}" type="slidenum">
              <a:rPr lang="en-US"/>
              <a: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defTabSz="41320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320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1320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1320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1320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cs typeface="Lucida Sans Unicode" charset="0"/>
        </a:defRPr>
      </a:lvl5pPr>
      <a:lvl6pPr marL="2279812" indent="-207257" algn="ctr" defTabSz="41451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6pPr>
      <a:lvl7pPr marL="2694323" indent="-207257" algn="ctr" defTabSz="41451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7pPr>
      <a:lvl8pPr marL="3108836" indent="-207257" algn="ctr" defTabSz="41451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8pPr>
      <a:lvl9pPr marL="3523345" indent="-207257" algn="ctr" defTabSz="41451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09541" indent="-309541" algn="l" defTabSz="413201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2352" indent="-257710" algn="l" defTabSz="413201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5162" indent="-205881" algn="l" defTabSz="413201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49801" indent="-205881" algn="l" defTabSz="413201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64442" indent="-205881" algn="l" defTabSz="413201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79812" indent="-207257" algn="l" defTabSz="41451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6pPr>
      <a:lvl7pPr marL="2694323" indent="-207257" algn="l" defTabSz="41451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7pPr>
      <a:lvl8pPr marL="3108836" indent="-207257" algn="l" defTabSz="41451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8pPr>
      <a:lvl9pPr marL="3523345" indent="-207257" algn="l" defTabSz="41451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11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022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33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044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556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067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1578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089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defTabSz="91430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658C4-A82F-443C-8C0D-C47CBFE6E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defTabSz="91430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 defTabSz="91430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7247F-F2D4-4A7E-8C81-DF8FC70EF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275081"/>
            <a:ext cx="8231040" cy="11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>
            <a:lvl1pPr defTabSz="412814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C63C81B-1535-4CFC-A4B8-FACDBDC2C0DF}" type="datetimeFigureOut">
              <a:rPr lang="en-US" smtClean="0">
                <a:cs typeface="Lucida Sans Unicode" pitchFamily="34" charset="0"/>
              </a:rPr>
              <a:pPr/>
              <a:t>4/7/2015</a:t>
            </a:fld>
            <a:endParaRPr lang="en-US" dirty="0">
              <a:cs typeface="Lucida Sans Unicod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>
            <a:lvl1pPr algn="ctr" defTabSz="412814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dirty="0">
              <a:cs typeface="Lucida Sans Unicod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445" y="6356827"/>
            <a:ext cx="2134080" cy="364359"/>
          </a:xfrm>
          <a:prstGeom prst="rect">
            <a:avLst/>
          </a:prstGeom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>
            <a:lvl1pPr algn="r" defTabSz="412814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084EEA5-6B75-4938-A20A-2205F9EB793E}" type="slidenum">
              <a:rPr lang="en-US" smtClean="0">
                <a:cs typeface="Lucida Sans Unicode" pitchFamily="34" charset="0"/>
              </a:rPr>
              <a:pPr/>
              <a:t>‹#›</a:t>
            </a:fld>
            <a:endParaRPr lang="en-US" dirty="0">
              <a:cs typeface="Lucida Sans Unicode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defTabSz="911931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14253"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8506"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42759"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57013" algn="ctr" defTabSz="911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334" indent="-342334" algn="l" defTabSz="911931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765" indent="-284799" algn="l" defTabSz="911931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36" indent="-227265" algn="l" defTabSz="911931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99" indent="-227265" algn="l" defTabSz="911931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07" indent="-227265" algn="l" defTabSz="911931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9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8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7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6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680BCE-D39E-4620-84AF-825755F86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0E25BE-5357-4D01-A6AE-95BD6CA0D7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0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0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Randy\Pictures\dead bee\P108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0"/>
            <a:ext cx="10439400" cy="687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itle 1"/>
          <p:cNvSpPr>
            <a:spLocks noGrp="1"/>
          </p:cNvSpPr>
          <p:nvPr>
            <p:ph type="title"/>
          </p:nvPr>
        </p:nvSpPr>
        <p:spPr>
          <a:xfrm>
            <a:off x="563040" y="5502831"/>
            <a:ext cx="8219520" cy="1136279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What’s up with all the talk about bees going extinct?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5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" y="50"/>
            <a:ext cx="90276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38800" y="228600"/>
            <a:ext cx="3248640" cy="2544102"/>
          </a:xfrm>
          <a:prstGeom prst="rect">
            <a:avLst/>
          </a:prstGeom>
          <a:noFill/>
        </p:spPr>
        <p:txBody>
          <a:bodyPr wrap="square" lIns="81082" tIns="40549" rIns="81082" bIns="40549" rtlCol="0">
            <a:spAutoFit/>
          </a:bodyPr>
          <a:lstStyle/>
          <a:p>
            <a:pPr algn="ctr" defTabSz="401570"/>
            <a:r>
              <a:rPr lang="en-US" sz="3200" b="1" dirty="0" smtClean="0"/>
              <a:t>We need to get serious about  propagating varroa and virus resistant stocks!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ndy\Pictures\Article photos\feeding walnu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3124200"/>
            <a:ext cx="4978400" cy="3733800"/>
          </a:xfrm>
          <a:prstGeom prst="rect">
            <a:avLst/>
          </a:prstGeom>
          <a:noFill/>
        </p:spPr>
      </p:pic>
      <p:pic>
        <p:nvPicPr>
          <p:cNvPr id="1026" name="Picture 2" descr="C:\Users\Randy\Pictures\shue feral\1-feral hive jerry sh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62400" cy="5967470"/>
          </a:xfrm>
          <a:prstGeom prst="rect">
            <a:avLst/>
          </a:prstGeom>
          <a:noFill/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114800" y="228600"/>
            <a:ext cx="4876800" cy="1828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Managed hives act as pathogen host reservoirs—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sz="3600" b="1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“Pathogen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pollution”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Up Arrow 4"/>
          <p:cNvSpPr/>
          <p:nvPr/>
        </p:nvSpPr>
        <p:spPr bwMode="auto">
          <a:xfrm rot="18407739">
            <a:off x="3032916" y="2498480"/>
            <a:ext cx="2209800" cy="3352800"/>
          </a:xfrm>
          <a:prstGeom prst="upArrow">
            <a:avLst/>
          </a:prstGeom>
          <a:solidFill>
            <a:srgbClr val="FF0000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Lucida Sans Unicode" charset="0"/>
              </a:rPr>
              <a:t>Parasites and pathogens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324600" y="990600"/>
            <a:ext cx="2819400" cy="5867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Locally-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adapted 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feral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survivor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stocks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79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769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0" y="4953000"/>
            <a:ext cx="9144000" cy="1905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Domesticated bees are bred for traits other than survivorship.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>
                <a:latin typeface="Comic Sans MS" pitchFamily="66" charset="0"/>
              </a:rPr>
              <a:t>W</a:t>
            </a:r>
            <a:r>
              <a:rPr lang="en-US" sz="3600" b="1" dirty="0" smtClean="0">
                <a:latin typeface="Comic Sans MS" pitchFamily="66" charset="0"/>
              </a:rPr>
              <a:t>HAT </a:t>
            </a:r>
            <a:r>
              <a:rPr lang="en-US" sz="3600" b="1" u="sng" dirty="0" smtClean="0">
                <a:latin typeface="Comic Sans MS" pitchFamily="66" charset="0"/>
              </a:rPr>
              <a:t>YOU</a:t>
            </a:r>
            <a:r>
              <a:rPr lang="en-US" sz="3600" b="1" dirty="0" smtClean="0">
                <a:latin typeface="Comic Sans MS" pitchFamily="66" charset="0"/>
              </a:rPr>
              <a:t> CAN DO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>
                <a:latin typeface="Comic Sans MS" pitchFamily="66" charset="0"/>
              </a:rPr>
              <a:t>INFLUENCE YOUR REPRESENTATIVES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bread.org/ol/2013/images/ol-2013-congress-graph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33775" cy="34861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657600"/>
            <a:ext cx="9144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Write your congresspersons to: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 Firmly support the EPA—they face a hostile Congress.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 Allocate more money towards the Conservation Reserve Program.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Make crop insurance payments conditional upon conservation practices.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Preserve and promote wildlife habitat in agricultural lands.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End the corn ethanol mandate.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Don’t waste your time with internet form letters.</a:t>
            </a:r>
            <a:endParaRPr lang="en-US" b="1" dirty="0">
              <a:latin typeface="Arial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>
                <a:latin typeface="Comic Sans MS" pitchFamily="66" charset="0"/>
              </a:rPr>
              <a:t>VOTE WITH YOUR DOLLARS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2" descr="http://watermarked.cutcaster.com/cutcaster-photo-100810359-Grocery-store-shopping-Young-woman-buying-vegeta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09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TextBox 4"/>
          <p:cNvSpPr txBox="1">
            <a:spLocks noChangeArrowheads="1"/>
          </p:cNvSpPr>
          <p:nvPr/>
        </p:nvSpPr>
        <p:spPr bwMode="auto">
          <a:xfrm>
            <a:off x="0" y="6248400"/>
            <a:ext cx="9144000" cy="44030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81713" tIns="40859" rIns="81713" bIns="40859">
            <a:spAutoFit/>
          </a:bodyPr>
          <a:lstStyle/>
          <a:p>
            <a:pPr algn="ctr" defTabSz="4131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latin typeface="Arial" charset="0"/>
                <a:cs typeface="Lucida Sans Unicode" pitchFamily="34" charset="0"/>
              </a:rPr>
              <a:t> </a:t>
            </a:r>
            <a:r>
              <a:rPr lang="en-US" sz="2500" b="1" dirty="0">
                <a:solidFill>
                  <a:srgbClr val="FFFFFF"/>
                </a:solidFill>
                <a:latin typeface="Arial" charset="0"/>
                <a:cs typeface="Lucida Sans Unicode" pitchFamily="34" charset="0"/>
              </a:rPr>
              <a:t>Consumer demand drives agricultural practices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media4.s-nbcnews.com/j/streams/2013/October/131010/8C9344235-g-081123-biz-cash-12p.blocks_desktop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47036" cy="2819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048000"/>
            <a:ext cx="6858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VOTE EACH TIME YOU SPEND YOUR DOLLARS!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Support non-corporate agriculture.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Buy locally-produced fruits, nuts, and vegetables.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Patronize small farms and ranches.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Support eco-friendly farming and ranching.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Demand grass-fed beef and dairy.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latin typeface="Arial" charset="0"/>
                <a:cs typeface="Lucida Sans Unicode" pitchFamily="34" charset="0"/>
              </a:rPr>
              <a:t>Be active in conserving wildlife habitat on public lands.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93920" y="1424310"/>
            <a:ext cx="8223840" cy="114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1326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4000" b="1" kern="0" dirty="0">
                <a:solidFill>
                  <a:srgbClr val="000000"/>
                </a:solidFill>
              </a:rPr>
              <a:t>Economics, sex, bees, and  environmental competition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Box 2"/>
          <p:cNvSpPr txBox="1">
            <a:spLocks noChangeArrowheads="1"/>
          </p:cNvSpPr>
          <p:nvPr/>
        </p:nvSpPr>
        <p:spPr bwMode="auto">
          <a:xfrm>
            <a:off x="632160" y="5157185"/>
            <a:ext cx="5529600" cy="133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8" tIns="41460" rIns="82918" bIns="41460">
            <a:spAutoFit/>
          </a:bodyPr>
          <a:lstStyle/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FFFFFF"/>
                </a:solidFill>
              </a:rPr>
              <a:t>Suggested reading: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The Extinction of the Honey Bee</a:t>
            </a:r>
          </a:p>
          <a:p>
            <a:pPr defTabSz="413158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What Happened to the Bees This Spring?</a:t>
            </a:r>
          </a:p>
        </p:txBody>
      </p:sp>
      <p:pic>
        <p:nvPicPr>
          <p:cNvPr id="19046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9125280" cy="467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http://farm6.static.flickr.com/5057/5491236900_2b96ae5f31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91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Box 2"/>
          <p:cNvSpPr txBox="1">
            <a:spLocks noChangeArrowheads="1"/>
          </p:cNvSpPr>
          <p:nvPr/>
        </p:nvSpPr>
        <p:spPr bwMode="auto">
          <a:xfrm>
            <a:off x="7336800" y="6539729"/>
            <a:ext cx="1807200" cy="34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74" tIns="41338" rIns="82674" bIns="41338">
            <a:spAutoFit/>
          </a:bodyPr>
          <a:lstStyle/>
          <a:p>
            <a:pPr defTabSz="4119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FFFFFF"/>
                </a:solidFill>
              </a:rPr>
              <a:t>Anthony Dunn</a:t>
            </a:r>
          </a:p>
        </p:txBody>
      </p:sp>
      <p:sp>
        <p:nvSpPr>
          <p:cNvPr id="98308" name="TextBox 3"/>
          <p:cNvSpPr txBox="1">
            <a:spLocks noChangeArrowheads="1"/>
          </p:cNvSpPr>
          <p:nvPr/>
        </p:nvSpPr>
        <p:spPr bwMode="auto">
          <a:xfrm>
            <a:off x="770400" y="17"/>
            <a:ext cx="6566400" cy="211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74" tIns="41338" rIns="82674" bIns="41338">
            <a:spAutoFit/>
          </a:bodyPr>
          <a:lstStyle/>
          <a:p>
            <a:pPr defTabSz="411959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b="1" dirty="0">
                <a:solidFill>
                  <a:srgbClr val="FFFFFF"/>
                </a:solidFill>
              </a:rPr>
              <a:t>ECONOMICS</a:t>
            </a:r>
          </a:p>
          <a:p>
            <a:pPr defTabSz="411959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b="1" dirty="0">
                <a:solidFill>
                  <a:srgbClr val="FFFFFF"/>
                </a:solidFill>
              </a:rPr>
              <a:t>California grows &gt;80% of the worlds’ almonds </a:t>
            </a:r>
          </a:p>
          <a:p>
            <a:pPr defTabSz="411959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b="1" dirty="0" err="1">
                <a:solidFill>
                  <a:srgbClr val="FFFFFF"/>
                </a:solidFill>
              </a:rPr>
              <a:t>Farmgate</a:t>
            </a:r>
            <a:r>
              <a:rPr lang="en-US" sz="2200" b="1" dirty="0">
                <a:solidFill>
                  <a:srgbClr val="FFFFFF"/>
                </a:solidFill>
              </a:rPr>
              <a:t> value: $4 billion</a:t>
            </a:r>
          </a:p>
          <a:p>
            <a:pPr defTabSz="411959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b="1" dirty="0">
                <a:solidFill>
                  <a:srgbClr val="FFFFFF"/>
                </a:solidFill>
              </a:rPr>
              <a:t>100% dependent upon bee pollination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17440" y="3083396"/>
            <a:ext cx="8570880" cy="2755009"/>
            <a:chOff x="239712" y="3779837"/>
            <a:chExt cx="9448800" cy="3036888"/>
          </a:xfrm>
        </p:grpSpPr>
        <p:pic>
          <p:nvPicPr>
            <p:cNvPr id="99332" name="Picture 8" descr="Female Symbol clip ar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0712" y="3779837"/>
              <a:ext cx="1779745" cy="3036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33" name="Picture 10" descr="Male Symbol clip ar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9712" y="4008437"/>
              <a:ext cx="2345996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9334" name="Straight Arrow Connector 5"/>
            <p:cNvCxnSpPr>
              <a:cxnSpLocks noChangeShapeType="1"/>
            </p:cNvCxnSpPr>
            <p:nvPr/>
          </p:nvCxnSpPr>
          <p:spPr bwMode="auto">
            <a:xfrm>
              <a:off x="2297112" y="5532437"/>
              <a:ext cx="2133600" cy="0"/>
            </a:xfrm>
            <a:prstGeom prst="straightConnector1">
              <a:avLst/>
            </a:prstGeom>
            <a:noFill/>
            <a:ln w="1016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9335" name="TextBox 8"/>
            <p:cNvSpPr txBox="1">
              <a:spLocks noChangeArrowheads="1"/>
            </p:cNvSpPr>
            <p:nvPr/>
          </p:nvSpPr>
          <p:spPr bwMode="auto">
            <a:xfrm>
              <a:off x="2601912" y="4922837"/>
              <a:ext cx="1430338" cy="3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11959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dirty="0">
                  <a:solidFill>
                    <a:srgbClr val="000000"/>
                  </a:solidFill>
                </a:rPr>
                <a:t>Gametes</a:t>
              </a:r>
            </a:p>
          </p:txBody>
        </p:sp>
        <p:cxnSp>
          <p:nvCxnSpPr>
            <p:cNvPr id="99336" name="Straight Arrow Connector 9"/>
            <p:cNvCxnSpPr>
              <a:cxnSpLocks noChangeShapeType="1"/>
            </p:cNvCxnSpPr>
            <p:nvPr/>
          </p:nvCxnSpPr>
          <p:spPr bwMode="auto">
            <a:xfrm>
              <a:off x="6030912" y="5532437"/>
              <a:ext cx="1524000" cy="0"/>
            </a:xfrm>
            <a:prstGeom prst="straightConnector1">
              <a:avLst/>
            </a:prstGeom>
            <a:noFill/>
            <a:ln w="1016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9337" name="TextBox 10"/>
            <p:cNvSpPr txBox="1">
              <a:spLocks noChangeArrowheads="1"/>
            </p:cNvSpPr>
            <p:nvPr/>
          </p:nvSpPr>
          <p:spPr bwMode="auto">
            <a:xfrm>
              <a:off x="7707312" y="5151437"/>
              <a:ext cx="1981200" cy="95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11959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dirty="0">
                  <a:solidFill>
                    <a:srgbClr val="000000"/>
                  </a:solidFill>
                </a:rPr>
                <a:t>Allows evolutionary adaptation</a:t>
              </a:r>
            </a:p>
          </p:txBody>
        </p:sp>
      </p:grpSp>
      <p:sp>
        <p:nvSpPr>
          <p:cNvPr id="99331" name="TextBox 13"/>
          <p:cNvSpPr txBox="1">
            <a:spLocks noChangeArrowheads="1"/>
          </p:cNvSpPr>
          <p:nvPr/>
        </p:nvSpPr>
        <p:spPr bwMode="auto">
          <a:xfrm>
            <a:off x="0" y="249146"/>
            <a:ext cx="9144000" cy="1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74" tIns="41338" rIns="82674" bIns="41338">
            <a:spAutoFit/>
          </a:bodyPr>
          <a:lstStyle/>
          <a:p>
            <a:pPr algn="ctr" defTabSz="4119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8700" b="1" dirty="0">
                <a:solidFill>
                  <a:srgbClr val="000000"/>
                </a:solidFill>
              </a:rPr>
              <a:t>Sex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Almond Bloom from the A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240" y="0"/>
            <a:ext cx="4561920" cy="683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Box 4"/>
          <p:cNvSpPr txBox="1">
            <a:spLocks noChangeArrowheads="1"/>
          </p:cNvSpPr>
          <p:nvPr/>
        </p:nvSpPr>
        <p:spPr bwMode="auto">
          <a:xfrm>
            <a:off x="5791204" y="6588186"/>
            <a:ext cx="1807200" cy="26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74" tIns="41338" rIns="82674" bIns="41338">
            <a:spAutoFit/>
          </a:bodyPr>
          <a:lstStyle/>
          <a:p>
            <a:pPr defTabSz="4119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300" dirty="0">
                <a:solidFill>
                  <a:srgbClr val="FFFFFF"/>
                </a:solidFill>
              </a:rPr>
              <a:t>Anthony Dunn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1201" y="1078677"/>
            <a:ext cx="3352800" cy="1629099"/>
          </a:xfrm>
          <a:prstGeom prst="rect">
            <a:avLst/>
          </a:prstGeom>
        </p:spPr>
        <p:txBody>
          <a:bodyPr wrap="square" lIns="82674" tIns="41338" rIns="82674" bIns="41338">
            <a:spAutoFit/>
          </a:bodyPr>
          <a:lstStyle/>
          <a:p>
            <a:pPr algn="ctr" defTabSz="41326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3600" b="1" kern="0" dirty="0" smtClean="0">
                <a:solidFill>
                  <a:srgbClr val="FFFFFF"/>
                </a:solidFill>
              </a:rPr>
              <a:t>Almond Sexual</a:t>
            </a:r>
          </a:p>
          <a:p>
            <a:pPr algn="ctr" defTabSz="41326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3600" b="1" kern="0" dirty="0" smtClean="0">
                <a:solidFill>
                  <a:srgbClr val="FFFFFF"/>
                </a:solidFill>
              </a:rPr>
              <a:t>Requirements</a:t>
            </a:r>
            <a:endParaRPr lang="en-US" sz="3600" b="1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1379" name="Picture 2" descr="C:\users\randy\pictures\article photos\bee in almond flower\bee in almond flower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9144000" cy="687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C:\Users\Randy\Pictures\Article photos\Almonds 2012\P113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 descr="C:\Users\Randy\Pictures\Article photos\Almonds 2012\P110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791201" y="6096000"/>
            <a:ext cx="3352800" cy="484252"/>
          </a:xfrm>
          <a:prstGeom prst="rect">
            <a:avLst/>
          </a:prstGeom>
        </p:spPr>
        <p:txBody>
          <a:bodyPr wrap="square" lIns="82674" tIns="41338" rIns="82674" bIns="41338">
            <a:spAutoFit/>
          </a:bodyPr>
          <a:lstStyle/>
          <a:p>
            <a:pPr algn="ctr" defTabSz="41326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800" b="1" kern="0" dirty="0" smtClean="0">
                <a:solidFill>
                  <a:srgbClr val="FFFFFF"/>
                </a:solidFill>
              </a:rPr>
              <a:t>Late February</a:t>
            </a:r>
            <a:endParaRPr lang="en-US" sz="2800" b="1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thehoneygatherers.com/images3.1/stock/Anglais/18Bee-USA-Migration/Bee-USA-Migration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3"/>
            <a:ext cx="9185760" cy="612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Box 2"/>
          <p:cNvSpPr txBox="1">
            <a:spLocks noChangeArrowheads="1"/>
          </p:cNvSpPr>
          <p:nvPr/>
        </p:nvSpPr>
        <p:spPr bwMode="auto">
          <a:xfrm>
            <a:off x="6852960" y="6332359"/>
            <a:ext cx="2291040" cy="23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07" tIns="41403" rIns="82807" bIns="41403">
            <a:spAutoFit/>
          </a:bodyPr>
          <a:lstStyle/>
          <a:p>
            <a:pPr defTabSz="4127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100" dirty="0">
                <a:solidFill>
                  <a:srgbClr val="FFFFFF"/>
                </a:solidFill>
              </a:rPr>
              <a:t>Photo: The Honey Gatherers</a:t>
            </a:r>
          </a:p>
        </p:txBody>
      </p:sp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424800" y="249153"/>
            <a:ext cx="4285440" cy="19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32" tIns="41416" rIns="82832" bIns="41416">
            <a:spAutoFit/>
          </a:bodyPr>
          <a:lstStyle/>
          <a:p>
            <a:pPr defTabSz="4127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</a:rPr>
              <a:t>Almonds require 1.6 million hives every February</a:t>
            </a:r>
          </a:p>
          <a:p>
            <a:pPr defTabSz="4127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 dirty="0">
              <a:solidFill>
                <a:srgbClr val="FFFFFF"/>
              </a:solidFill>
            </a:endParaRPr>
          </a:p>
          <a:p>
            <a:pPr defTabSz="4127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 smtClean="0">
                <a:solidFill>
                  <a:srgbClr val="FFFFFF"/>
                </a:solidFill>
              </a:rPr>
              <a:t>&gt;70% </a:t>
            </a:r>
            <a:r>
              <a:rPr lang="en-US" sz="2200" dirty="0">
                <a:solidFill>
                  <a:srgbClr val="FFFFFF"/>
                </a:solidFill>
              </a:rPr>
              <a:t>of U.S. colonies are managed by fewer than 2000 commercial beekeepers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winter_loss__2013-Fig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768" y="1371601"/>
            <a:ext cx="634523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18274"/>
            <a:ext cx="8839200" cy="65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867" tIns="41434" rIns="82867" bIns="41434">
            <a:spAutoFit/>
          </a:bodyPr>
          <a:lstStyle/>
          <a:p>
            <a:pPr algn="ctr" defTabSz="41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4000" b="1" dirty="0" smtClean="0">
                <a:solidFill>
                  <a:srgbClr val="FFFFFF"/>
                </a:solidFill>
              </a:rPr>
              <a:t>Why today’s high colony mortality rate?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1"/>
            <a:ext cx="9144000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Slow Extinction of the Honey Bee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Randy\Documents\CCD\Remebee endpoint\end point analysis California May 2010 02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0"/>
            <a:ext cx="9142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6172200"/>
            <a:ext cx="7848600" cy="514399"/>
          </a:xfrm>
          <a:prstGeom prst="rect">
            <a:avLst/>
          </a:prstGeom>
          <a:solidFill>
            <a:schemeClr val="bg1"/>
          </a:solidFill>
        </p:spPr>
        <p:txBody>
          <a:bodyPr wrap="square" lIns="82701" tIns="41352" rIns="82701" bIns="41352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Only a small proportion reported as CCD symptoms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2" descr="http://www.truthmove.org/workspace/photos-content/WorldPopulationGraph_yearPre7000BCto2025AD_metalAges_703x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9680"/>
            <a:ext cx="8133840" cy="499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Honey bees are suffering from human-caused problems.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the three MAJOR problems:</a:t>
            </a:r>
            <a:br>
              <a:rPr lang="en-US" sz="3600" b="1" cap="all" dirty="0" smtClean="0"/>
            </a:br>
            <a:r>
              <a:rPr lang="en-US" sz="3600" b="1" cap="all" dirty="0" smtClean="0"/>
              <a:t/>
            </a:r>
            <a:br>
              <a:rPr lang="en-US" sz="3600" b="1" cap="all" dirty="0" smtClean="0"/>
            </a:br>
            <a:r>
              <a:rPr lang="en-US" sz="3600" b="1" cap="all" dirty="0" smtClean="0"/>
              <a:t>parasites</a:t>
            </a:r>
            <a:br>
              <a:rPr lang="en-US" sz="3600" b="1" cap="all" dirty="0" smtClean="0"/>
            </a:br>
            <a:r>
              <a:rPr lang="en-US" sz="3600" b="1" cap="all" dirty="0" smtClean="0"/>
              <a:t>lack of forage</a:t>
            </a:r>
            <a:br>
              <a:rPr lang="en-US" sz="3600" b="1" cap="all" dirty="0" smtClean="0"/>
            </a:br>
            <a:r>
              <a:rPr lang="en-US" sz="3600" b="1" cap="all" dirty="0" smtClean="0"/>
              <a:t>Pesticides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Parasites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 descr="http://farm5.staticflickr.com/4105/5048103407_f8b650614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3909"/>
            <a:ext cx="9259200" cy="619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384323" y="6541169"/>
            <a:ext cx="1759576" cy="360099"/>
          </a:xfrm>
          <a:prstGeom prst="rect">
            <a:avLst/>
          </a:prstGeom>
        </p:spPr>
        <p:txBody>
          <a:bodyPr wrap="none" lIns="82292" tIns="41148" rIns="82292" bIns="4114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Lucida Sans Unicode" charset="0"/>
              </a:rPr>
              <a:t>Gilles San Martin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228600"/>
            <a:ext cx="9144000" cy="17526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4128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4000" b="1" kern="0" dirty="0" smtClean="0">
                <a:solidFill>
                  <a:srgbClr val="FFFFFF"/>
                </a:solidFill>
              </a:rPr>
              <a:t>The catastrophe of varroa</a:t>
            </a:r>
            <a:endParaRPr lang="en-US" sz="4000" b="1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2629" name="Picture 5" descr="C:\Users\Randy\Documents\Research projects\2013 Trials\Pollen supp\Brood photos\1-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892" y="0"/>
            <a:ext cx="9174892" cy="6858000"/>
          </a:xfrm>
          <a:prstGeom prst="rect">
            <a:avLst/>
          </a:prstGeom>
          <a:noFill/>
        </p:spPr>
      </p:pic>
      <p:pic>
        <p:nvPicPr>
          <p:cNvPr id="284674" name="Picture 2" descr="http://www.worldofstock.com/slides/WOS19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76200"/>
            <a:ext cx="1752600" cy="1752600"/>
          </a:xfrm>
          <a:prstGeom prst="rect">
            <a:avLst/>
          </a:prstGeom>
          <a:noFill/>
        </p:spPr>
      </p:pic>
      <p:sp>
        <p:nvSpPr>
          <p:cNvPr id="12" name="Up Arrow 11"/>
          <p:cNvSpPr/>
          <p:nvPr/>
        </p:nvSpPr>
        <p:spPr bwMode="auto">
          <a:xfrm rot="7507576">
            <a:off x="3452225" y="2093689"/>
            <a:ext cx="990600" cy="2874089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solidFill>
                  <a:srgbClr val="FFFFFF"/>
                </a:solidFill>
              </a:rPr>
              <a:t>Through the gut wall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971800" y="64008"/>
            <a:ext cx="1676400" cy="1752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Horizontal virus</a:t>
            </a: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transmission</a:t>
            </a: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i="1" dirty="0" smtClean="0">
                <a:solidFill>
                  <a:srgbClr val="000000"/>
                </a:solidFill>
              </a:rPr>
              <a:t>without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varroa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2629" name="Picture 5" descr="C:\Users\Randy\Documents\Research projects\2013 Trials\Pollen supp\Brood photos\1-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4892" cy="6858000"/>
          </a:xfrm>
          <a:prstGeom prst="rect">
            <a:avLst/>
          </a:prstGeom>
          <a:noFill/>
        </p:spPr>
      </p:pic>
      <p:sp>
        <p:nvSpPr>
          <p:cNvPr id="10" name="Up Arrow 9"/>
          <p:cNvSpPr/>
          <p:nvPr/>
        </p:nvSpPr>
        <p:spPr bwMode="auto">
          <a:xfrm rot="7216375">
            <a:off x="4295294" y="2749820"/>
            <a:ext cx="990600" cy="292787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dirty="0" smtClean="0">
                <a:solidFill>
                  <a:srgbClr val="FFFFFF"/>
                </a:solidFill>
              </a:rPr>
              <a:t>   Mainline via the mite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582516">
            <a:off x="3033292" y="3249234"/>
            <a:ext cx="40767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2590800" y="0"/>
            <a:ext cx="1676400" cy="1752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Virus</a:t>
            </a: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transmission</a:t>
            </a: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i="1" dirty="0" smtClean="0">
                <a:solidFill>
                  <a:srgbClr val="000000"/>
                </a:solidFill>
              </a:rPr>
              <a:t>by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</a:p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varroa</a:t>
            </a:r>
          </a:p>
        </p:txBody>
      </p:sp>
      <p:pic>
        <p:nvPicPr>
          <p:cNvPr id="17" name="Picture 4" descr="Varroa destructor mite on honeybe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26512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andy\Pictures\Article photos\Newly emerged bee with DWV and mites\P1000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609600"/>
            <a:ext cx="9144000" cy="77937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81600" y="6400800"/>
            <a:ext cx="3962400" cy="457200"/>
          </a:xfrm>
          <a:solidFill>
            <a:schemeClr val="tx1">
              <a:alpha val="69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Deformed wing virus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380" y="2"/>
            <a:ext cx="9175382" cy="633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16000" y="4880674"/>
            <a:ext cx="1728000" cy="422310"/>
          </a:xfrm>
          <a:prstGeom prst="rect">
            <a:avLst/>
          </a:prstGeom>
          <a:noFill/>
        </p:spPr>
        <p:txBody>
          <a:bodyPr wrap="square" lIns="81305" tIns="40658" rIns="81305" bIns="40658" rtlCol="0">
            <a:spAutoFit/>
          </a:bodyPr>
          <a:lstStyle/>
          <a:p>
            <a:r>
              <a:rPr lang="en-US" sz="2200" b="1" dirty="0" smtClean="0"/>
              <a:t>2010 &gt;2 yrs</a:t>
            </a:r>
            <a:endParaRPr 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14720" y="5364563"/>
            <a:ext cx="1658880" cy="422310"/>
          </a:xfrm>
          <a:prstGeom prst="rect">
            <a:avLst/>
          </a:prstGeom>
          <a:noFill/>
        </p:spPr>
        <p:txBody>
          <a:bodyPr wrap="square" lIns="81305" tIns="40658" rIns="81305" bIns="40658" rtlCol="0">
            <a:spAutoFit/>
          </a:bodyPr>
          <a:lstStyle/>
          <a:p>
            <a:r>
              <a:rPr lang="en-US" sz="2200" b="1" dirty="0" smtClean="0"/>
              <a:t>2009 &lt;1 yr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00000" y="3221618"/>
            <a:ext cx="1589760" cy="422310"/>
          </a:xfrm>
          <a:prstGeom prst="rect">
            <a:avLst/>
          </a:prstGeom>
          <a:noFill/>
        </p:spPr>
        <p:txBody>
          <a:bodyPr wrap="square" lIns="81305" tIns="40658" rIns="81305" bIns="40658" rtlCol="0">
            <a:spAutoFit/>
          </a:bodyPr>
          <a:lstStyle/>
          <a:p>
            <a:r>
              <a:rPr lang="en-US" sz="2200" b="1" dirty="0" smtClean="0"/>
              <a:t>2009 0 yrs</a:t>
            </a:r>
            <a:endParaRPr 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8080" y="249146"/>
            <a:ext cx="1175040" cy="422310"/>
          </a:xfrm>
          <a:prstGeom prst="rect">
            <a:avLst/>
          </a:prstGeom>
          <a:noFill/>
        </p:spPr>
        <p:txBody>
          <a:bodyPr wrap="square" lIns="81305" tIns="40658" rIns="81305" bIns="40658" rtlCol="0">
            <a:spAutoFit/>
          </a:bodyPr>
          <a:lstStyle/>
          <a:p>
            <a:r>
              <a:rPr lang="en-US" sz="2200" b="1" dirty="0" smtClean="0"/>
              <a:t>0 yrs</a:t>
            </a:r>
            <a:endParaRPr lang="en-US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42560" y="1078673"/>
            <a:ext cx="1175040" cy="422310"/>
          </a:xfrm>
          <a:prstGeom prst="rect">
            <a:avLst/>
          </a:prstGeom>
          <a:noFill/>
        </p:spPr>
        <p:txBody>
          <a:bodyPr wrap="square" lIns="81305" tIns="40658" rIns="81305" bIns="40658" rtlCol="0">
            <a:spAutoFit/>
          </a:bodyPr>
          <a:lstStyle/>
          <a:p>
            <a:r>
              <a:rPr lang="en-US" sz="2200" b="1" dirty="0" smtClean="0"/>
              <a:t>&gt;3 yrs</a:t>
            </a:r>
            <a:endParaRPr lang="en-US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61760" y="2184710"/>
            <a:ext cx="1175040" cy="422310"/>
          </a:xfrm>
          <a:prstGeom prst="rect">
            <a:avLst/>
          </a:prstGeom>
          <a:noFill/>
        </p:spPr>
        <p:txBody>
          <a:bodyPr wrap="square" lIns="81305" tIns="40658" rIns="81305" bIns="40658" rtlCol="0">
            <a:spAutoFit/>
          </a:bodyPr>
          <a:lstStyle/>
          <a:p>
            <a:r>
              <a:rPr lang="en-US" sz="2200" b="1" dirty="0" smtClean="0"/>
              <a:t>0 yrs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0"/>
            <a:ext cx="1219200" cy="38100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Stephen Martin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1740"/>
            <a:ext cx="9107674" cy="428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5105400"/>
            <a:ext cx="9144000" cy="12954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12857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Viruses quickly evolved to take advantage of the new vector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http://www.honeybeeworld.com/diary/2000/PIC0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424800" y="249155"/>
            <a:ext cx="5137800" cy="99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83" tIns="41343" rIns="82683" bIns="41343">
            <a:spAutoFit/>
          </a:bodyPr>
          <a:lstStyle/>
          <a:p>
            <a:pPr algn="ctr" defTabSz="412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200" dirty="0" smtClean="0">
                <a:latin typeface="Comic Sans MS" pitchFamily="66" charset="0"/>
              </a:rPr>
              <a:t>The number of hives is all about profitability.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ndy\Pictures\Photos\PPT resized\ceranae photos\n ceranae 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81600" y="5029200"/>
            <a:ext cx="3962400" cy="1828800"/>
          </a:xfrm>
          <a:solidFill>
            <a:schemeClr val="tx1">
              <a:alpha val="69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Plus: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A </a:t>
            </a:r>
            <a:r>
              <a:rPr lang="en-US" sz="2400" b="1" dirty="0" smtClean="0">
                <a:solidFill>
                  <a:schemeClr val="bg1"/>
                </a:solidFill>
              </a:rPr>
              <a:t>new intestinal parasite: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i="1" dirty="0" smtClean="0">
                <a:solidFill>
                  <a:schemeClr val="bg1"/>
                </a:solidFill>
              </a:rPr>
              <a:t>Nosema ceranae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"/>
            <a:ext cx="9144000" cy="6124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60160" y="6263244"/>
            <a:ext cx="6783840" cy="359551"/>
          </a:xfrm>
          <a:prstGeom prst="rect">
            <a:avLst/>
          </a:prstGeom>
          <a:solidFill>
            <a:schemeClr val="tx1"/>
          </a:solidFill>
        </p:spPr>
        <p:txBody>
          <a:bodyPr wrap="square" lIns="81747" tIns="40877" rIns="81747" bIns="40877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Data from Bart Smith USDA Bee Disease Diagnostic Lab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63217"/>
            <a:ext cx="9144000" cy="594783"/>
          </a:xfrm>
        </p:spPr>
        <p:txBody>
          <a:bodyPr>
            <a:normAutofit fontScale="90000"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Colony mid collapse Feb 2012—8/10 bees infected</a:t>
            </a:r>
            <a:r>
              <a:rPr lang="en-US" sz="3300" dirty="0" smtClean="0"/>
              <a:t>!</a:t>
            </a:r>
            <a:endParaRPr lang="en-US" sz="3300" dirty="0"/>
          </a:p>
        </p:txBody>
      </p:sp>
      <p:pic>
        <p:nvPicPr>
          <p:cNvPr id="3" name="Picture 2" descr="C:\Users\Randy\Pictures\Article photos\CCD 2012 Kodua\IMG_42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"/>
            <a:ext cx="9144000" cy="626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77920" y="0"/>
            <a:ext cx="3466080" cy="913574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lIns="82666" tIns="41334" rIns="82666" bIns="41334" rtlCol="0">
            <a:spAutoFit/>
          </a:bodyPr>
          <a:lstStyle/>
          <a:p>
            <a:pPr algn="ctr" defTabSz="4050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 b="1" dirty="0" smtClean="0">
                <a:solidFill>
                  <a:prstClr val="black"/>
                </a:solidFill>
                <a:latin typeface="Comic Sans MS" pitchFamily="66" charset="0"/>
              </a:rPr>
              <a:t>Nosema-induced colony collapse</a:t>
            </a:r>
            <a:endParaRPr lang="en-US" sz="29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MAJOR CHANGE:</a:t>
            </a:r>
            <a:br>
              <a:rPr lang="en-US" sz="3600" b="1" cap="all" dirty="0" smtClean="0"/>
            </a:br>
            <a:r>
              <a:rPr lang="en-US" sz="3600" b="1" cap="all" dirty="0" smtClean="0"/>
              <a:t>Forage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3"/>
          <p:cNvSpPr>
            <a:spLocks noChangeArrowheads="1"/>
          </p:cNvSpPr>
          <p:nvPr/>
        </p:nvSpPr>
        <p:spPr bwMode="auto">
          <a:xfrm>
            <a:off x="0" y="318274"/>
            <a:ext cx="9144000" cy="49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67" tIns="41434" rIns="82867" bIns="41434">
            <a:spAutoFit/>
          </a:bodyPr>
          <a:lstStyle/>
          <a:p>
            <a:pPr algn="ctr" defTabSz="41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 b="1" dirty="0">
                <a:solidFill>
                  <a:srgbClr val="FFFFFF"/>
                </a:solidFill>
              </a:rPr>
              <a:t>The honey bees’ main environmental competitor</a:t>
            </a:r>
            <a:endParaRPr lang="en-US" sz="2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cdn.sheknows.com/articles/2012/04/family-mealti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080" y="1147811"/>
            <a:ext cx="5263200" cy="34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Rectangle 3"/>
          <p:cNvSpPr>
            <a:spLocks noChangeArrowheads="1"/>
          </p:cNvSpPr>
          <p:nvPr/>
        </p:nvSpPr>
        <p:spPr bwMode="auto">
          <a:xfrm>
            <a:off x="0" y="318274"/>
            <a:ext cx="9144000" cy="49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67" tIns="41434" rIns="82867" bIns="41434">
            <a:spAutoFit/>
          </a:bodyPr>
          <a:lstStyle/>
          <a:p>
            <a:pPr algn="ctr" defTabSz="41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 b="1" dirty="0">
                <a:solidFill>
                  <a:srgbClr val="FFFFFF"/>
                </a:solidFill>
              </a:rPr>
              <a:t>The honey bees’ main environmental competitor</a:t>
            </a:r>
            <a:endParaRPr lang="en-US" sz="2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cdn.sheknows.com/articles/2012/04/family-mealti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080" y="1147811"/>
            <a:ext cx="5263200" cy="34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TextBox 5"/>
          <p:cNvSpPr txBox="1">
            <a:spLocks noChangeArrowheads="1"/>
          </p:cNvSpPr>
          <p:nvPr/>
        </p:nvSpPr>
        <p:spPr bwMode="auto">
          <a:xfrm>
            <a:off x="2" y="4811547"/>
            <a:ext cx="8995680" cy="231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40" tIns="41421" rIns="82840" bIns="41421">
            <a:spAutoFit/>
          </a:bodyPr>
          <a:lstStyle/>
          <a:p>
            <a:pPr algn="ctr" defTabSz="41290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FFFFFF"/>
                </a:solidFill>
              </a:rPr>
              <a:t>7 billion humans to feed.</a:t>
            </a:r>
          </a:p>
          <a:p>
            <a:pPr algn="ctr" defTabSz="41290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FFFFFF"/>
                </a:solidFill>
              </a:rPr>
              <a:t>200,000 new mouths a day.</a:t>
            </a:r>
          </a:p>
          <a:p>
            <a:pPr algn="ctr" defTabSz="41290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FFFFFF"/>
                </a:solidFill>
              </a:rPr>
              <a:t>Americans expect cheap, cosmetically perfect food.</a:t>
            </a:r>
          </a:p>
          <a:p>
            <a:pPr algn="ctr" defTabSz="41290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FFFFFF"/>
                </a:solidFill>
              </a:rPr>
              <a:t>There are environmental costs.</a:t>
            </a:r>
          </a:p>
          <a:p>
            <a:pPr defTabSz="41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40292" name="Rectangle 3"/>
          <p:cNvSpPr>
            <a:spLocks noChangeArrowheads="1"/>
          </p:cNvSpPr>
          <p:nvPr/>
        </p:nvSpPr>
        <p:spPr bwMode="auto">
          <a:xfrm>
            <a:off x="0" y="318274"/>
            <a:ext cx="9144000" cy="49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67" tIns="41434" rIns="82867" bIns="41434">
            <a:spAutoFit/>
          </a:bodyPr>
          <a:lstStyle/>
          <a:p>
            <a:pPr algn="ctr" defTabSz="41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 b="1" dirty="0">
                <a:solidFill>
                  <a:srgbClr val="FFFFFF"/>
                </a:solidFill>
              </a:rPr>
              <a:t>The honey bees’ main environmental competitor</a:t>
            </a:r>
            <a:endParaRPr lang="en-US" sz="2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the #1 environmental cost:</a:t>
            </a:r>
            <a:br>
              <a:rPr lang="en-US" sz="3600" b="1" cap="all" dirty="0" smtClean="0"/>
            </a:br>
            <a:r>
              <a:rPr lang="en-US" sz="3600" b="1" cap="all" dirty="0" smtClean="0"/>
              <a:t/>
            </a:r>
            <a:br>
              <a:rPr lang="en-US" sz="3600" b="1" cap="all" dirty="0" smtClean="0"/>
            </a:br>
            <a:r>
              <a:rPr lang="en-US" sz="3600" b="1" cap="all" dirty="0" smtClean="0"/>
              <a:t>destruction of habitat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andy\Pictures\Article photos\Tractor harrowing\P1100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 descr="The composition of the US cropland ac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23213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6477000"/>
            <a:ext cx="1295400" cy="38100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Steve Savage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477000" y="273628"/>
            <a:ext cx="2667000" cy="46793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2857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b="1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Only a small fraction of cultivated land is bee friendly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6259" name="TextBox 2"/>
          <p:cNvSpPr txBox="1">
            <a:spLocks noChangeArrowheads="1"/>
          </p:cNvSpPr>
          <p:nvPr/>
        </p:nvSpPr>
        <p:spPr bwMode="auto">
          <a:xfrm>
            <a:off x="2362200" y="4114800"/>
            <a:ext cx="3429000" cy="7706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840" tIns="41421" rIns="82840" bIns="41421">
            <a:spAutoFit/>
          </a:bodyPr>
          <a:lstStyle/>
          <a:p>
            <a:pPr algn="ctr" defTabSz="4127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b="1" dirty="0" smtClean="0">
                <a:solidFill>
                  <a:srgbClr val="FF0000"/>
                </a:solidFill>
                <a:cs typeface="Lucida Sans Unicode" pitchFamily="34" charset="0"/>
              </a:rPr>
              <a:t>Beekeepers respond to market opportunity</a:t>
            </a:r>
            <a:endParaRPr lang="en-US" sz="2400" b="1" dirty="0">
              <a:solidFill>
                <a:srgbClr val="FF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body"/>
          </p:nvPr>
        </p:nvSpPr>
        <p:spPr>
          <a:xfrm>
            <a:off x="-335511" y="9"/>
            <a:ext cx="9123841" cy="3476525"/>
          </a:xfrm>
        </p:spPr>
        <p:txBody>
          <a:bodyPr tIns="11090" anchor="t"/>
          <a:lstStyle/>
          <a:p>
            <a:pPr marL="310659" indent="-310659" algn="l" defTabSz="414210" eaLnBrk="1" hangingPunct="1">
              <a:lnSpc>
                <a:spcPct val="97000"/>
              </a:lnSpc>
              <a:spcBef>
                <a:spcPts val="726"/>
              </a:spcBef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endParaRPr lang="en-GB" sz="2900" b="1" dirty="0" smtClean="0">
              <a:solidFill>
                <a:srgbClr val="FFFF00"/>
              </a:solidFill>
              <a:latin typeface="Comic Sans MS" pitchFamily="64" charset="0"/>
            </a:endParaRPr>
          </a:p>
          <a:p>
            <a:pPr marL="629945" lvl="1" indent="-215736" algn="l" defTabSz="414210" eaLnBrk="1" hangingPunct="1">
              <a:lnSpc>
                <a:spcPct val="97000"/>
              </a:lnSpc>
              <a:spcBef>
                <a:spcPts val="635"/>
              </a:spcBef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r>
              <a:rPr lang="en-GB" sz="3600" dirty="0" smtClean="0">
                <a:solidFill>
                  <a:srgbClr val="FFFF00"/>
                </a:solidFill>
                <a:latin typeface="Comic Sans MS" pitchFamily="64" charset="0"/>
              </a:rPr>
              <a:t>Loss of good bee and wildlife pasture</a:t>
            </a:r>
          </a:p>
          <a:p>
            <a:pPr marL="1035524" lvl="2" indent="-207106" algn="l" defTabSz="414210" eaLnBrk="1" hangingPunct="1">
              <a:lnSpc>
                <a:spcPct val="117000"/>
              </a:lnSpc>
              <a:spcBef>
                <a:spcPts val="544"/>
              </a:spcBef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r>
              <a:rPr lang="en-GB" sz="2500" dirty="0" smtClean="0">
                <a:solidFill>
                  <a:srgbClr val="FFFF00"/>
                </a:solidFill>
                <a:latin typeface="Comic Sans MS" pitchFamily="64" charset="0"/>
              </a:rPr>
              <a:t>Massive fencepost-to-fencepost monoculture</a:t>
            </a:r>
          </a:p>
          <a:p>
            <a:pPr marL="1035524" lvl="2" indent="-207106" algn="l" defTabSz="414210" eaLnBrk="1" hangingPunct="1">
              <a:lnSpc>
                <a:spcPct val="117000"/>
              </a:lnSpc>
              <a:spcBef>
                <a:spcPts val="544"/>
              </a:spcBef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r>
              <a:rPr lang="en-GB" sz="2500" dirty="0" smtClean="0">
                <a:solidFill>
                  <a:srgbClr val="FFFF00"/>
                </a:solidFill>
                <a:latin typeface="Comic Sans MS" pitchFamily="64" charset="0"/>
              </a:rPr>
              <a:t>“Clean farming”</a:t>
            </a:r>
          </a:p>
          <a:p>
            <a:pPr marL="1035524" lvl="2" indent="-207106" algn="l" defTabSz="414210" eaLnBrk="1" hangingPunct="1">
              <a:lnSpc>
                <a:spcPct val="117000"/>
              </a:lnSpc>
              <a:spcBef>
                <a:spcPts val="544"/>
              </a:spcBef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r>
              <a:rPr lang="en-GB" sz="2500" dirty="0" smtClean="0">
                <a:solidFill>
                  <a:srgbClr val="FFFF00"/>
                </a:solidFill>
                <a:latin typeface="Comic Sans MS" pitchFamily="64" charset="0"/>
              </a:rPr>
              <a:t>Heavy use of herbicides</a:t>
            </a:r>
          </a:p>
          <a:p>
            <a:pPr marL="1035524" lvl="2" indent="-207106" algn="l" defTabSz="414210" eaLnBrk="1" hangingPunct="1">
              <a:lnSpc>
                <a:spcPct val="117000"/>
              </a:lnSpc>
              <a:spcBef>
                <a:spcPts val="544"/>
              </a:spcBef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r>
              <a:rPr lang="en-GB" sz="2500" dirty="0" smtClean="0">
                <a:solidFill>
                  <a:srgbClr val="FFFF00"/>
                </a:solidFill>
                <a:latin typeface="Comic Sans MS" pitchFamily="64" charset="0"/>
              </a:rPr>
              <a:t>   and other pesticides</a:t>
            </a:r>
          </a:p>
          <a:p>
            <a:pPr marL="310659" indent="-310659" algn="l" defTabSz="414210" eaLnBrk="1" hangingPunct="1">
              <a:lnSpc>
                <a:spcPct val="117000"/>
              </a:lnSpc>
              <a:spcBef>
                <a:spcPts val="544"/>
              </a:spcBef>
              <a:buClrTx/>
              <a:buSzTx/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endParaRPr lang="en-GB" sz="2900" dirty="0" smtClean="0">
              <a:solidFill>
                <a:srgbClr val="FFFF00"/>
              </a:solidFill>
              <a:latin typeface="Comic Sans MS" pitchFamily="64" charset="0"/>
            </a:endParaRPr>
          </a:p>
          <a:p>
            <a:pPr marL="310659" indent="-310659" algn="l" defTabSz="414210" eaLnBrk="1" hangingPunct="1">
              <a:lnSpc>
                <a:spcPct val="97000"/>
              </a:lnSpc>
              <a:spcBef>
                <a:spcPts val="635"/>
              </a:spcBef>
              <a:buClrTx/>
              <a:buSzTx/>
              <a:tabLst>
                <a:tab pos="310659" algn="l"/>
                <a:tab pos="412771" algn="l"/>
                <a:tab pos="826983" algn="l"/>
                <a:tab pos="1241195" algn="l"/>
                <a:tab pos="1655404" algn="l"/>
                <a:tab pos="2069611" algn="l"/>
                <a:tab pos="2483825" algn="l"/>
                <a:tab pos="2898034" algn="l"/>
                <a:tab pos="3312247" algn="l"/>
                <a:tab pos="3726457" algn="l"/>
                <a:tab pos="4140667" algn="l"/>
                <a:tab pos="4554878" algn="l"/>
                <a:tab pos="4969088" algn="l"/>
                <a:tab pos="5383299" algn="l"/>
                <a:tab pos="5797509" algn="l"/>
                <a:tab pos="6211717" algn="l"/>
                <a:tab pos="6625929" algn="l"/>
                <a:tab pos="7040139" algn="l"/>
                <a:tab pos="7454352" algn="l"/>
                <a:tab pos="7868561" algn="l"/>
                <a:tab pos="8282770" algn="l"/>
              </a:tabLst>
              <a:defRPr/>
            </a:pPr>
            <a:endParaRPr lang="en-GB" sz="2900" dirty="0" smtClean="0">
              <a:solidFill>
                <a:srgbClr val="FFFF00"/>
              </a:solidFill>
              <a:latin typeface="Comic Sans MS" pitchFamily="64" charset="0"/>
            </a:endParaRPr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6400" y="2164548"/>
            <a:ext cx="4917600" cy="4693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 descr="C:\Users\Randy\Pictures\Article photos\Corn clean Guelph\P1130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45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029200" y="381000"/>
            <a:ext cx="4114800" cy="323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10" tIns="41455" rIns="82910" bIns="41455">
            <a:spAutoFit/>
          </a:bodyPr>
          <a:lstStyle/>
          <a:p>
            <a:pPr algn="ctr" defTabSz="413115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Lucida Sans Unicode" pitchFamily="34" charset="0"/>
              </a:rPr>
              <a:t>EFFICIENCY IN FARMING </a:t>
            </a:r>
          </a:p>
          <a:p>
            <a:pPr algn="ctr" defTabSz="413115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800" b="1" dirty="0" smtClean="0">
              <a:solidFill>
                <a:srgbClr val="FFFFFF"/>
              </a:solidFill>
              <a:latin typeface="Arial" charset="0"/>
              <a:cs typeface="Lucida Sans Unicode" pitchFamily="34" charset="0"/>
            </a:endParaRPr>
          </a:p>
          <a:p>
            <a:pPr algn="ctr" defTabSz="413115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Lucida Sans Unicode" pitchFamily="34" charset="0"/>
              </a:rPr>
              <a:t>IS AT ODDS WITH WILDLIFE HABITAT</a:t>
            </a:r>
            <a:endParaRPr lang="en-US" sz="2800" b="1" dirty="0">
              <a:solidFill>
                <a:srgbClr val="FFFFFF"/>
              </a:solidFill>
              <a:latin typeface="Arial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51520" y="6519569"/>
            <a:ext cx="1392480" cy="338435"/>
          </a:xfrm>
        </p:spPr>
        <p:txBody>
          <a:bodyPr rtlCol="0">
            <a:normAutofit/>
          </a:bodyPr>
          <a:lstStyle/>
          <a:p>
            <a:pPr defTabSz="913169" fontAlgn="auto"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Laurent </a:t>
            </a:r>
            <a:r>
              <a:rPr lang="en-US" sz="1600" dirty="0" err="1" smtClean="0">
                <a:solidFill>
                  <a:schemeClr val="bg1"/>
                </a:solidFill>
              </a:rPr>
              <a:t>Lucuix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1360" cy="49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Rectangle 6"/>
          <p:cNvSpPr>
            <a:spLocks noChangeArrowheads="1"/>
          </p:cNvSpPr>
          <p:nvPr/>
        </p:nvSpPr>
        <p:spPr bwMode="auto">
          <a:xfrm>
            <a:off x="2360165" y="5088055"/>
            <a:ext cx="5065920" cy="65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67" tIns="41434" rIns="82867" bIns="41434">
            <a:spAutoFit/>
          </a:bodyPr>
          <a:lstStyle/>
          <a:p>
            <a:pPr defTabSz="41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4000" b="1" dirty="0">
                <a:solidFill>
                  <a:srgbClr val="92D050"/>
                </a:solidFill>
                <a:latin typeface="Comic Sans MS" pitchFamily="66" charset="0"/>
                <a:cs typeface="Lucida Sans Unicode" pitchFamily="34" charset="0"/>
              </a:rPr>
              <a:t>Green agro-deserts</a:t>
            </a:r>
            <a:endParaRPr lang="en-US" sz="4000" b="1" dirty="0">
              <a:solidFill>
                <a:srgbClr val="92D050"/>
              </a:solidFill>
              <a:latin typeface="Arial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3733800" y="762000"/>
            <a:ext cx="5181600" cy="48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10" tIns="41455" rIns="82910" bIns="41455">
            <a:spAutoFit/>
          </a:bodyPr>
          <a:lstStyle/>
          <a:p>
            <a:pPr algn="ctr" defTabSz="4131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dirty="0" smtClean="0">
                <a:latin typeface="Arial" charset="0"/>
                <a:cs typeface="Lucida Sans Unicode" pitchFamily="34" charset="0"/>
              </a:rPr>
              <a:t>REVERSION OF CRP LANDS</a:t>
            </a:r>
            <a:endParaRPr lang="en-US" sz="2800" b="1" dirty="0">
              <a:latin typeface="Arial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thebeephotographer.photoshelter.com/img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120" y="-115207"/>
            <a:ext cx="11520" cy="1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http://thebeephotographer.photoshelter.com/img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120" y="-115207"/>
            <a:ext cx="11520" cy="1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2857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many areas bees require supplemental feeding to survive.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Randy\Pictures\Photos\PPT resized\feeder cans\P1030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0"/>
            <a:ext cx="8077200" cy="605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Picture 4" descr="http://farm4.staticflickr.com/3232/2950338558_fa2e15dd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534400" cy="682752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4495800"/>
            <a:ext cx="3810000" cy="22098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WE ARE BEING </a:t>
            </a:r>
            <a:r>
              <a:rPr lang="en-US" sz="2400" b="1" u="sng" dirty="0" smtClean="0">
                <a:solidFill>
                  <a:schemeClr val="bg1"/>
                </a:solidFill>
              </a:rPr>
              <a:t>FORCED</a:t>
            </a:r>
            <a:r>
              <a:rPr lang="en-US" sz="2400" b="1" dirty="0" smtClean="0">
                <a:solidFill>
                  <a:schemeClr val="bg1"/>
                </a:solidFill>
              </a:rPr>
              <a:t> TO ADOPT THE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CONCENTRATED ANIMAL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FEEDING OPERATION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MODEL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Signs of improvement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085"/>
            <a:ext cx="9201600" cy="676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324" y="3"/>
            <a:ext cx="4680000" cy="668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PESTICIDES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changes in the niches</a:t>
            </a:r>
            <a:br>
              <a:rPr lang="en-US" sz="3600" b="1" cap="all" dirty="0" smtClean="0"/>
            </a:br>
            <a:r>
              <a:rPr lang="en-US" sz="3600" b="1" cap="all" dirty="0" smtClean="0"/>
              <a:t>of the</a:t>
            </a:r>
            <a:br>
              <a:rPr lang="en-US" sz="3600" b="1" cap="all" dirty="0" smtClean="0"/>
            </a:br>
            <a:r>
              <a:rPr lang="en-US" sz="3600" b="1" cap="all" dirty="0" smtClean="0"/>
              <a:t>honey bee </a:t>
            </a:r>
            <a:br>
              <a:rPr lang="en-US" sz="3600" b="1" cap="all" dirty="0" smtClean="0"/>
            </a:br>
            <a:r>
              <a:rPr lang="en-US" sz="3600" b="1" cap="all" dirty="0" smtClean="0"/>
              <a:t>and</a:t>
            </a:r>
            <a:br>
              <a:rPr lang="en-US" sz="3600" b="1" cap="all" dirty="0" smtClean="0"/>
            </a:br>
            <a:r>
              <a:rPr lang="en-US" sz="3600" b="1" cap="all" dirty="0" smtClean="0"/>
              <a:t>The beekeeper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 descr="Fig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4"/>
            <a:ext cx="5124960" cy="3567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908205"/>
            <a:ext cx="3962400" cy="4949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0532" name="TextBox 4"/>
          <p:cNvSpPr txBox="1">
            <a:spLocks noChangeArrowheads="1"/>
          </p:cNvSpPr>
          <p:nvPr/>
        </p:nvSpPr>
        <p:spPr bwMode="auto">
          <a:xfrm>
            <a:off x="977760" y="5848456"/>
            <a:ext cx="3801600" cy="85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0" tIns="41455" rIns="82910" bIns="41455">
            <a:spAutoFit/>
          </a:bodyPr>
          <a:lstStyle/>
          <a:p>
            <a:pPr defTabSz="4131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FFFFFF"/>
                </a:solidFill>
                <a:latin typeface="Arial" charset="0"/>
                <a:cs typeface="Lucida Sans Unicode" pitchFamily="34" charset="0"/>
              </a:rPr>
              <a:t>Applications of the most common insecticide found in bee-collected pollen</a:t>
            </a:r>
          </a:p>
        </p:txBody>
      </p:sp>
      <p:sp>
        <p:nvSpPr>
          <p:cNvPr id="150533" name="TextBox 5"/>
          <p:cNvSpPr txBox="1">
            <a:spLocks noChangeArrowheads="1"/>
          </p:cNvSpPr>
          <p:nvPr/>
        </p:nvSpPr>
        <p:spPr bwMode="auto">
          <a:xfrm>
            <a:off x="0" y="4572000"/>
            <a:ext cx="5181600" cy="48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10" tIns="41455" rIns="82910" bIns="41455">
            <a:spAutoFit/>
          </a:bodyPr>
          <a:lstStyle/>
          <a:p>
            <a:pPr algn="ctr" defTabSz="4131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Lucida Sans Unicode" pitchFamily="34" charset="0"/>
              </a:rPr>
              <a:t>INSECTICIDE  EXPOSURE</a:t>
            </a:r>
            <a:endParaRPr lang="en-US" sz="2800" b="1" dirty="0">
              <a:solidFill>
                <a:srgbClr val="FFFFFF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3920" y="3636382"/>
            <a:ext cx="3801600" cy="34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0" tIns="41455" rIns="82910" bIns="41455">
            <a:spAutoFit/>
          </a:bodyPr>
          <a:lstStyle/>
          <a:p>
            <a:pPr defTabSz="4131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FFFFFF"/>
                </a:solidFill>
                <a:latin typeface="Arial" charset="0"/>
                <a:cs typeface="Lucida Sans Unicode" pitchFamily="34" charset="0"/>
              </a:rPr>
              <a:t>Biologically productive 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andy\Pictures\Article photos\Malpighian tubules\P11407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5410200"/>
            <a:ext cx="5105400" cy="144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The </a:t>
            </a:r>
            <a:r>
              <a:rPr lang="en-US" dirty="0">
                <a:solidFill>
                  <a:schemeClr val="bg1"/>
                </a:solidFill>
              </a:rPr>
              <a:t>Malpighian tubules and ileum perform detoxification, immune, and excretory functions analogous to the human liver and kidney.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0"/>
            <a:ext cx="5690880" cy="557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Rectangle 2"/>
          <p:cNvSpPr>
            <a:spLocks noChangeArrowheads="1"/>
          </p:cNvSpPr>
          <p:nvPr/>
        </p:nvSpPr>
        <p:spPr bwMode="auto">
          <a:xfrm>
            <a:off x="217440" y="5839815"/>
            <a:ext cx="8373600" cy="42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27" tIns="41464" rIns="82927" bIns="41464">
            <a:spAutoFit/>
          </a:bodyPr>
          <a:lstStyle/>
          <a:p>
            <a:pPr defTabSz="41320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200" dirty="0">
                <a:solidFill>
                  <a:prstClr val="black"/>
                </a:solidFill>
                <a:latin typeface="Arial" charset="0"/>
                <a:cs typeface="Lucida Sans Unicode" pitchFamily="34" charset="0"/>
              </a:rPr>
              <a:t>2012 USDA survey of 99 beebread samples from Alabama, California, Colorado, Florida, Idaho, Indiana, New York, South Dakota, Tennessee, Texas, and Wisconsin.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2200" y="762000"/>
            <a:ext cx="289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53"/>
            <a:r>
              <a:rPr lang="en-US" sz="4400" b="1" dirty="0" smtClean="0">
                <a:solidFill>
                  <a:prstClr val="black"/>
                </a:solidFill>
                <a:latin typeface="Britannic Bold" pitchFamily="34" charset="0"/>
              </a:rPr>
              <a:t>Collateral damage from mite treatments</a:t>
            </a:r>
            <a:endParaRPr lang="en-US" sz="4400" b="1" dirty="0">
              <a:solidFill>
                <a:prstClr val="black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Randy\Pictures\sunflowers and tomatoes\1-Colorado and Queensland 1 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itchFamily="66" charset="0"/>
              </a:rPr>
              <a:t>Agricultural pesticides</a:t>
            </a:r>
            <a:endParaRPr lang="en-US" sz="2800" dirty="0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80" y="0"/>
            <a:ext cx="795888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1555" name="Picture 2" descr="Bee kill Wardell 2013 almond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1602" name="Picture 2" descr="http://www.casinohouseparty.com/images/roulettewhe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4960" cy="6096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6096000"/>
            <a:ext cx="9067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itchFamily="66" charset="0"/>
              </a:rPr>
              <a:t>Fungicides, surfactants, neonics, synergies</a:t>
            </a:r>
            <a:endParaRPr lang="en-US" sz="28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3505200" cy="762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itchFamily="66" charset="0"/>
              </a:rPr>
              <a:t>Pesticide roulette</a:t>
            </a:r>
            <a:endParaRPr lang="en-US" sz="2800" dirty="0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066800" y="304800"/>
          <a:ext cx="6629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 warmer climate means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more pesticide use!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1905000" y="4419600"/>
            <a:ext cx="4419600" cy="3048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67000">
                <a:srgbClr val="FFFF00"/>
              </a:gs>
              <a:gs pos="100000">
                <a:srgbClr val="FD5959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misdirected activism?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31.media.tumblr.com/tumblr_m4kh5gTOw41r3sn0v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087069" cy="6324600"/>
          </a:xfrm>
          <a:prstGeom prst="rect">
            <a:avLst/>
          </a:prstGeom>
          <a:noFill/>
        </p:spPr>
      </p:pic>
      <p:pic>
        <p:nvPicPr>
          <p:cNvPr id="106498" name="Picture 2" descr="http://thebeephotographer.photoshelter.com/img/pixe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120" y="-115207"/>
            <a:ext cx="11520" cy="1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http://thebeephotographer.photoshelter.com/img/pixe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120" y="-115207"/>
            <a:ext cx="11520" cy="1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Rectangle 4"/>
          <p:cNvSpPr>
            <a:spLocks noChangeArrowheads="1"/>
          </p:cNvSpPr>
          <p:nvPr/>
        </p:nvSpPr>
        <p:spPr bwMode="auto">
          <a:xfrm>
            <a:off x="7543800" y="5791200"/>
            <a:ext cx="1449700" cy="34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40" tIns="41421" rIns="82840" bIns="41421">
            <a:spAutoFit/>
          </a:bodyPr>
          <a:lstStyle/>
          <a:p>
            <a:pPr defTabSz="4127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FFFF"/>
                </a:solidFill>
              </a:rPr>
              <a:t>Russia 1908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</p:spPr>
        <p:txBody>
          <a:bodyPr/>
          <a:lstStyle/>
          <a:p>
            <a:pPr algn="ctr" defTabSz="4128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</a:rPr>
              <a:t>Provide a nest box for a wild animal.</a:t>
            </a:r>
            <a:endParaRPr lang="en-US" sz="2800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0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38800"/>
            <a:ext cx="942080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0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38800"/>
            <a:ext cx="942080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4960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5029200" y="4572000"/>
            <a:ext cx="1752600" cy="9144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6400800" y="0"/>
            <a:ext cx="381000" cy="44958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0" y="4114800"/>
            <a:ext cx="4953000" cy="13716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www.cbgnetwork.org/images/img002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93972"/>
            <a:ext cx="9089280" cy="73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082" y="0"/>
            <a:ext cx="6536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>
          <a:xfrm>
            <a:off x="5868000" y="1067156"/>
            <a:ext cx="3276000" cy="419084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Treated seed </a:t>
            </a:r>
            <a:r>
              <a:rPr lang="en-US" i="1" u="sng" smtClean="0">
                <a:solidFill>
                  <a:schemeClr val="bg1"/>
                </a:solidFill>
              </a:rPr>
              <a:t>ideally </a:t>
            </a:r>
            <a:r>
              <a:rPr lang="en-US" smtClean="0">
                <a:solidFill>
                  <a:schemeClr val="bg1"/>
                </a:solidFill>
              </a:rPr>
              <a:t/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minimizes environmental exposure</a:t>
            </a:r>
          </a:p>
        </p:txBody>
      </p:sp>
      <p:pic>
        <p:nvPicPr>
          <p:cNvPr id="159747" name="Picture 2" descr="Future Bin Bu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3"/>
            <a:ext cx="5868000" cy="688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 descr="C:\Users\Randy\Pictures\Article photos\Planting dust\P1130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1" descr="C:\Users\Randy\Pictures\Article photos\garret clover\bee working clover after herbicide larry garr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1524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</a:rPr>
              <a:t>IN HIVE PATHWAYS AND CHECKPOINTS</a:t>
            </a:r>
          </a:p>
          <a:p>
            <a:pPr algn="r" defTabSz="914400"/>
            <a:r>
              <a:rPr lang="en-US" sz="1200" b="1" dirty="0" smtClean="0">
                <a:solidFill>
                  <a:prstClr val="black"/>
                </a:solidFill>
              </a:rPr>
              <a:t>© Randy Oliver 2014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05600" y="43434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JELLY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71600" y="4267200"/>
            <a:ext cx="23622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NECTAR/WATER FORAGERS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19800" y="6019800"/>
            <a:ext cx="3124200" cy="6858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NEWLY-EMERGED  BEES (“POLLEN HOGS”)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696200" y="4724400"/>
            <a:ext cx="1295400" cy="609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PUPAE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96200" y="1752600"/>
            <a:ext cx="1447800" cy="609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QUEEN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572000" y="4572000"/>
            <a:ext cx="1219200" cy="609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NURSES</a:t>
            </a:r>
          </a:p>
        </p:txBody>
      </p:sp>
      <p:sp>
        <p:nvSpPr>
          <p:cNvPr id="23" name="Oval 22"/>
          <p:cNvSpPr/>
          <p:nvPr/>
        </p:nvSpPr>
        <p:spPr>
          <a:xfrm>
            <a:off x="7696200" y="3657600"/>
            <a:ext cx="1295400" cy="609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LARVAE</a:t>
            </a:r>
          </a:p>
        </p:txBody>
      </p:sp>
      <p:sp>
        <p:nvSpPr>
          <p:cNvPr id="25" name="Oval 24"/>
          <p:cNvSpPr/>
          <p:nvPr/>
        </p:nvSpPr>
        <p:spPr>
          <a:xfrm>
            <a:off x="457200" y="152400"/>
            <a:ext cx="2286000" cy="762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PESTICIDE APPLICATION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800" y="2438400"/>
            <a:ext cx="19050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</a:rPr>
              <a:t>DIRECT CONTACT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0" y="4800600"/>
            <a:ext cx="1981200" cy="60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</a:rPr>
              <a:t>DUST/DUSTY RESIDUES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38200" y="1752600"/>
            <a:ext cx="12192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</a:rPr>
              <a:t>VAPOR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0" y="3352800"/>
            <a:ext cx="2743200" cy="762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</a:rPr>
              <a:t>IN NECTAR, WATER, GUTTATION FLUID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52400" y="5867400"/>
            <a:ext cx="1676400" cy="60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</a:rPr>
              <a:t>IN/ON POLLEN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1219200" y="990600"/>
            <a:ext cx="533400" cy="6858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886200" y="990600"/>
            <a:ext cx="2133600" cy="914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“FIELD FORCE”</a:t>
            </a:r>
          </a:p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sym typeface="Wingdings"/>
              </a:rPr>
              <a:t>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667000" y="6172200"/>
            <a:ext cx="16764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POLLEN FORAGERS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505200" y="2743200"/>
            <a:ext cx="17526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RETURNINGFORAGERS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209800" y="5181600"/>
            <a:ext cx="16764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POLLEN FORAGERS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791200" y="2209800"/>
            <a:ext cx="1524000" cy="6858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HIVE BEES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715000" y="5029200"/>
            <a:ext cx="1905000" cy="609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RESIDUES IN WAX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114800" y="5562600"/>
            <a:ext cx="15240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BEEBREAD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53000" y="3733800"/>
            <a:ext cx="2209800" cy="609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RESIDUES IN NECTAR/HONEY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1" name="Down Arrow 50"/>
          <p:cNvSpPr/>
          <p:nvPr/>
        </p:nvSpPr>
        <p:spPr>
          <a:xfrm rot="14777597">
            <a:off x="4122047" y="4597426"/>
            <a:ext cx="284625" cy="1115410"/>
          </a:xfrm>
          <a:prstGeom prst="downArrow">
            <a:avLst/>
          </a:prstGeom>
          <a:solidFill>
            <a:srgbClr val="FFB3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r" defTabSz="914400"/>
            <a:r>
              <a:rPr lang="en-US" sz="1000" dirty="0" smtClean="0">
                <a:solidFill>
                  <a:prstClr val="black"/>
                </a:solidFill>
              </a:rPr>
              <a:t>Direct contact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276600" y="3429000"/>
            <a:ext cx="1524000" cy="6858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MID-AGE BEES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4" name="Down Arrow 53"/>
          <p:cNvSpPr/>
          <p:nvPr/>
        </p:nvSpPr>
        <p:spPr>
          <a:xfrm rot="20398204">
            <a:off x="2191907" y="3924653"/>
            <a:ext cx="293824" cy="392353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 rot="12316778">
            <a:off x="3409678" y="4003472"/>
            <a:ext cx="293824" cy="452425"/>
          </a:xfrm>
          <a:prstGeom prst="downArrow">
            <a:avLst/>
          </a:prstGeom>
          <a:solidFill>
            <a:srgbClr val="FF47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Down Arrow 58"/>
          <p:cNvSpPr/>
          <p:nvPr/>
        </p:nvSpPr>
        <p:spPr>
          <a:xfrm rot="13983137">
            <a:off x="7695219" y="4063126"/>
            <a:ext cx="284625" cy="542034"/>
          </a:xfrm>
          <a:prstGeom prst="downArrow">
            <a:avLst/>
          </a:prstGeom>
          <a:solidFill>
            <a:srgbClr val="FFE1E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 rot="14962007">
            <a:off x="7479587" y="4910893"/>
            <a:ext cx="293824" cy="554635"/>
          </a:xfrm>
          <a:prstGeom prst="downArrow">
            <a:avLst/>
          </a:prstGeom>
          <a:solidFill>
            <a:srgbClr val="FFE1E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6721643">
            <a:off x="3845571" y="195433"/>
            <a:ext cx="254376" cy="4144692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Down Arrow 61"/>
          <p:cNvSpPr/>
          <p:nvPr/>
        </p:nvSpPr>
        <p:spPr>
          <a:xfrm rot="17465643">
            <a:off x="3688007" y="5320950"/>
            <a:ext cx="551962" cy="607213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Down Arrow 62"/>
          <p:cNvSpPr/>
          <p:nvPr/>
        </p:nvSpPr>
        <p:spPr>
          <a:xfrm rot="17009216">
            <a:off x="4790304" y="3614003"/>
            <a:ext cx="284625" cy="673425"/>
          </a:xfrm>
          <a:prstGeom prst="downArrow">
            <a:avLst/>
          </a:prstGeom>
          <a:solidFill>
            <a:srgbClr val="FFB3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Down Arrow 63"/>
          <p:cNvSpPr/>
          <p:nvPr/>
        </p:nvSpPr>
        <p:spPr>
          <a:xfrm rot="1317093">
            <a:off x="5179964" y="4227738"/>
            <a:ext cx="284625" cy="454126"/>
          </a:xfrm>
          <a:prstGeom prst="downArrow">
            <a:avLst/>
          </a:prstGeom>
          <a:solidFill>
            <a:srgbClr val="FFB3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Down Arrow 52"/>
          <p:cNvSpPr/>
          <p:nvPr/>
        </p:nvSpPr>
        <p:spPr>
          <a:xfrm rot="15525503">
            <a:off x="6090105" y="4160534"/>
            <a:ext cx="293824" cy="1190878"/>
          </a:xfrm>
          <a:prstGeom prst="downArrow">
            <a:avLst/>
          </a:prstGeom>
          <a:solidFill>
            <a:srgbClr val="FFB3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Down Arrow 64"/>
          <p:cNvSpPr/>
          <p:nvPr/>
        </p:nvSpPr>
        <p:spPr>
          <a:xfrm rot="15130345">
            <a:off x="5358852" y="2414045"/>
            <a:ext cx="284625" cy="900008"/>
          </a:xfrm>
          <a:prstGeom prst="downArrow">
            <a:avLst/>
          </a:prstGeom>
          <a:solidFill>
            <a:srgbClr val="FFB3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r" defTabSz="914400"/>
            <a:r>
              <a:rPr lang="en-US" sz="1000" dirty="0" smtClean="0">
                <a:solidFill>
                  <a:prstClr val="black"/>
                </a:solidFill>
              </a:rPr>
              <a:t>Direct contact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66" name="Down Arrow 65"/>
          <p:cNvSpPr/>
          <p:nvPr/>
        </p:nvSpPr>
        <p:spPr>
          <a:xfrm rot="12494821">
            <a:off x="7685108" y="2185651"/>
            <a:ext cx="284625" cy="2317771"/>
          </a:xfrm>
          <a:prstGeom prst="downArrow">
            <a:avLst/>
          </a:prstGeom>
          <a:solidFill>
            <a:srgbClr val="FFE1E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Down Arrow 66"/>
          <p:cNvSpPr/>
          <p:nvPr/>
        </p:nvSpPr>
        <p:spPr>
          <a:xfrm rot="14670180">
            <a:off x="7448240" y="1754118"/>
            <a:ext cx="284625" cy="980918"/>
          </a:xfrm>
          <a:prstGeom prst="downArrow">
            <a:avLst/>
          </a:prstGeom>
          <a:solidFill>
            <a:srgbClr val="FFE1E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r" defTabSz="914400"/>
            <a:r>
              <a:rPr lang="en-US" sz="1000" dirty="0" smtClean="0">
                <a:solidFill>
                  <a:prstClr val="black"/>
                </a:solidFill>
              </a:rPr>
              <a:t>Direct contact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 rot="17221804">
            <a:off x="5728185" y="5418909"/>
            <a:ext cx="498307" cy="1193048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Down Arrow 68"/>
          <p:cNvSpPr/>
          <p:nvPr/>
        </p:nvSpPr>
        <p:spPr>
          <a:xfrm rot="17200449">
            <a:off x="1789210" y="4859766"/>
            <a:ext cx="578982" cy="825591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Down Arrow 69"/>
          <p:cNvSpPr/>
          <p:nvPr/>
        </p:nvSpPr>
        <p:spPr>
          <a:xfrm rot="14282493">
            <a:off x="5522440" y="5239539"/>
            <a:ext cx="293824" cy="607213"/>
          </a:xfrm>
          <a:prstGeom prst="downArrow">
            <a:avLst/>
          </a:prstGeom>
          <a:solidFill>
            <a:srgbClr val="FFB3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Down Arrow 70"/>
          <p:cNvSpPr/>
          <p:nvPr/>
        </p:nvSpPr>
        <p:spPr>
          <a:xfrm rot="16566701">
            <a:off x="1994432" y="5633468"/>
            <a:ext cx="380645" cy="1288306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Down Arrow 71"/>
          <p:cNvSpPr/>
          <p:nvPr/>
        </p:nvSpPr>
        <p:spPr>
          <a:xfrm rot="13200086">
            <a:off x="4199387" y="5890801"/>
            <a:ext cx="293824" cy="607213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Down Arrow 72"/>
          <p:cNvSpPr/>
          <p:nvPr/>
        </p:nvSpPr>
        <p:spPr>
          <a:xfrm rot="13200086">
            <a:off x="4808987" y="5052599"/>
            <a:ext cx="293824" cy="607213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Down Arrow 73"/>
          <p:cNvSpPr/>
          <p:nvPr/>
        </p:nvSpPr>
        <p:spPr>
          <a:xfrm rot="12494821">
            <a:off x="6186135" y="2745262"/>
            <a:ext cx="284625" cy="1096540"/>
          </a:xfrm>
          <a:prstGeom prst="downArrow">
            <a:avLst/>
          </a:prstGeom>
          <a:solidFill>
            <a:srgbClr val="FFE1E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rot="15174630">
            <a:off x="2772876" y="478471"/>
            <a:ext cx="617595" cy="2364819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</a:rPr>
              <a:t>Direct contact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76" name="Down Arrow 75"/>
          <p:cNvSpPr/>
          <p:nvPr/>
        </p:nvSpPr>
        <p:spPr>
          <a:xfrm rot="16570661">
            <a:off x="2704787" y="2075787"/>
            <a:ext cx="384187" cy="153975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</a:rPr>
              <a:t>Direct contact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7" name="Down Arrow 76"/>
          <p:cNvSpPr/>
          <p:nvPr/>
        </p:nvSpPr>
        <p:spPr>
          <a:xfrm rot="14772416">
            <a:off x="2899206" y="987384"/>
            <a:ext cx="611033" cy="2364819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</a:rPr>
              <a:t>Direct contact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ndy\Pictures\Randy head shot\Doan beek kill enlarged\1-Jim Doan bee kill 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3963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Jim Doan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thebeephotographer.photoshelter.com/img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120" y="-115207"/>
            <a:ext cx="11520" cy="1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http://thebeephotographer.photoshelter.com/img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120" y="-115207"/>
            <a:ext cx="11520" cy="1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46240" cy="633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Rectangle 4"/>
          <p:cNvSpPr>
            <a:spLocks noChangeArrowheads="1"/>
          </p:cNvSpPr>
          <p:nvPr/>
        </p:nvSpPr>
        <p:spPr bwMode="auto">
          <a:xfrm>
            <a:off x="8167185" y="5943600"/>
            <a:ext cx="976815" cy="22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40" tIns="41421" rIns="82840" bIns="41421">
            <a:spAutoFit/>
          </a:bodyPr>
          <a:lstStyle/>
          <a:p>
            <a:pPr defTabSz="4127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000" dirty="0">
                <a:solidFill>
                  <a:srgbClr val="FFFFFF"/>
                </a:solidFill>
              </a:rPr>
              <a:t>Eric </a:t>
            </a:r>
            <a:r>
              <a:rPr lang="en-US" sz="1000" dirty="0" err="1">
                <a:solidFill>
                  <a:srgbClr val="FFFFFF"/>
                </a:solidFill>
              </a:rPr>
              <a:t>Tourneret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2857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Bees now managed as industrial livestock.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dodd.cmcvellore.ac.in/hom/11%20-%20Paracels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10200" cy="4267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0"/>
            <a:ext cx="9144000" cy="2286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"All things are poison, and nothing is without poison; only the dose permits something not to be poisonous.“--Paracelsus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ndy\Pictures\Article photos\Bee on corn Garret\x1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943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315200" y="6172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Larry Garrett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1" descr="C:\Users\Randy\Pictures\Article photos\Guelph 2012\P1130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 descr="C:\Users\Randy\Pictures\Article photos\Guelph 2012\P1130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ndy\Pictures\Article photos\Todd Yakimishen canola\Todd Yakimishen, canola, Manito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55921" cy="6858000"/>
          </a:xfrm>
          <a:prstGeom prst="rect">
            <a:avLst/>
          </a:prstGeom>
          <a:noFill/>
        </p:spPr>
      </p:pic>
      <p:sp>
        <p:nvSpPr>
          <p:cNvPr id="166915" name="TextBox 3"/>
          <p:cNvSpPr txBox="1">
            <a:spLocks noChangeArrowheads="1"/>
          </p:cNvSpPr>
          <p:nvPr/>
        </p:nvSpPr>
        <p:spPr bwMode="auto">
          <a:xfrm>
            <a:off x="7010400" y="5943600"/>
            <a:ext cx="1866240" cy="59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8" tIns="41460" rIns="82918" bIns="41460">
            <a:spAutoFit/>
          </a:bodyPr>
          <a:lstStyle/>
          <a:p>
            <a:pPr defTabSz="4131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white"/>
                </a:solidFill>
                <a:latin typeface="Arial" charset="0"/>
                <a:cs typeface="Lucida Sans Unicode" pitchFamily="34" charset="0"/>
              </a:rPr>
              <a:t>Todd </a:t>
            </a:r>
            <a:r>
              <a:rPr lang="en-US" dirty="0" err="1">
                <a:solidFill>
                  <a:prstClr val="white"/>
                </a:solidFill>
                <a:latin typeface="Arial" charset="0"/>
                <a:cs typeface="Lucida Sans Unicode" pitchFamily="34" charset="0"/>
              </a:rPr>
              <a:t>Yakismishen</a:t>
            </a:r>
            <a:endParaRPr lang="en-US" dirty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0"/>
            <a:ext cx="5690880" cy="557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Rectangle 2"/>
          <p:cNvSpPr>
            <a:spLocks noChangeArrowheads="1"/>
          </p:cNvSpPr>
          <p:nvPr/>
        </p:nvSpPr>
        <p:spPr bwMode="auto">
          <a:xfrm>
            <a:off x="217440" y="5839816"/>
            <a:ext cx="8373600" cy="85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8" tIns="41460" rIns="82918" bIns="41460">
            <a:spAutoFit/>
          </a:bodyPr>
          <a:lstStyle/>
          <a:p>
            <a:pPr defTabSz="4131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Lucida Sans Unicode" pitchFamily="34" charset="0"/>
              </a:rPr>
              <a:t>2012 USDA survey of 99 beebread samples from Alabama, California, Colorado, Florida, Idaho, Indiana, New York, South Dakota, Tennessee, Texas, and Wisconsin.  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 rot="-1000425">
            <a:off x="2329238" y="1587681"/>
            <a:ext cx="2765400" cy="162925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82832" tIns="41416" rIns="82832" bIns="41416">
            <a:spAutoFit/>
          </a:bodyPr>
          <a:lstStyle/>
          <a:p>
            <a:pPr algn="ctr" defTabSz="4127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srgbClr val="FF0000"/>
                </a:solidFill>
                <a:latin typeface="Abadi MT Condensed Extra Bold" pitchFamily="34" charset="0"/>
                <a:cs typeface="Lucida Sans Unicode" pitchFamily="34" charset="0"/>
              </a:rPr>
              <a:t>Reality </a:t>
            </a:r>
            <a:r>
              <a:rPr lang="en-US" sz="3600" dirty="0" smtClean="0">
                <a:solidFill>
                  <a:srgbClr val="FF0000"/>
                </a:solidFill>
                <a:latin typeface="Abadi MT Condensed Extra Bold" pitchFamily="34" charset="0"/>
                <a:cs typeface="Lucida Sans Unicode" pitchFamily="34" charset="0"/>
              </a:rPr>
              <a:t>check:</a:t>
            </a:r>
          </a:p>
          <a:p>
            <a:pPr algn="ctr" defTabSz="4127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dirty="0" smtClean="0">
                <a:solidFill>
                  <a:srgbClr val="FF0000"/>
                </a:solidFill>
                <a:latin typeface="Abadi MT Condensed Extra Bold" pitchFamily="34" charset="0"/>
                <a:cs typeface="Lucida Sans Unicode" pitchFamily="34" charset="0"/>
              </a:rPr>
              <a:t>no detects of clothianidin</a:t>
            </a:r>
            <a:endParaRPr lang="en-US" sz="3600" dirty="0">
              <a:solidFill>
                <a:srgbClr val="FF0000"/>
              </a:solidFill>
              <a:latin typeface="Abadi MT Condensed Extra Bold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81600"/>
            <a:ext cx="9144000" cy="1569630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Rockwell" pitchFamily="18" charset="0"/>
              </a:rPr>
              <a:t>NEONICOTINOIDS: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Rockwell" pitchFamily="18" charset="0"/>
              </a:rPr>
              <a:t>Not enough compelling evidence to </a:t>
            </a:r>
            <a:r>
              <a:rPr lang="en-US" sz="3200" b="1" dirty="0" smtClean="0">
                <a:solidFill>
                  <a:schemeClr val="bg1"/>
                </a:solidFill>
                <a:latin typeface="Rockwell" pitchFamily="18" charset="0"/>
              </a:rPr>
              <a:t>convict</a:t>
            </a:r>
            <a:r>
              <a:rPr lang="en-US" sz="3200" b="1" dirty="0" smtClean="0">
                <a:solidFill>
                  <a:schemeClr val="bg1"/>
                </a:solidFill>
                <a:latin typeface="Rockwell" pitchFamily="18" charset="0"/>
              </a:rPr>
              <a:t>.</a:t>
            </a:r>
            <a:endParaRPr lang="en-US" sz="3200" b="1" dirty="0" smtClean="0">
              <a:solidFill>
                <a:schemeClr val="bg1"/>
              </a:solidFill>
              <a:latin typeface="Rockwell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Rockwell" pitchFamily="18" charset="0"/>
              </a:rPr>
              <a:t>But not innocent either.</a:t>
            </a:r>
            <a:endParaRPr lang="en-US" sz="32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491522" name="Picture 2" descr="http://sineofthetimes.keypress.com/wp-content/uploads/2010/12/The_Jury_by_John_Morg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1087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Signs of improvement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ndy\Pictures\Foundation drawing 2013\G37A1231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3"/>
            <a:ext cx="9272160" cy="695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95600" y="685800"/>
            <a:ext cx="4343400" cy="2133600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historical reality check of wax contamination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ndy\Pictures\Foundation drawing 2013\G37A1231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3"/>
            <a:ext cx="9272160" cy="695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62200" y="152400"/>
          <a:ext cx="5486399" cy="6477003"/>
        </p:xfrm>
        <a:graphic>
          <a:graphicData uri="http://schemas.openxmlformats.org/drawingml/2006/table">
            <a:tbl>
              <a:tblPr/>
              <a:tblGrid>
                <a:gridCol w="3127897"/>
                <a:gridCol w="2358502"/>
              </a:tblGrid>
              <a:tr h="498231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Pesticides in an old piece of beeswax foundation.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/>
                          <a:ea typeface="Times New Roman"/>
                          <a:cs typeface="Times New Roman"/>
                        </a:rPr>
                        <a:t>Positive residue detect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ppb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Times New Roman"/>
                          <a:cs typeface="Times New Roman"/>
                        </a:rPr>
                        <a:t>Pendimethalin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13.1</a:t>
                      </a:r>
                      <a:endParaRPr lang="en-US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Times New Roman"/>
                          <a:cs typeface="Times New Roman"/>
                        </a:rPr>
                        <a:t>Endrin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156</a:t>
                      </a:r>
                      <a:endParaRPr lang="en-US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Times New Roman"/>
                          <a:cs typeface="Times New Roman"/>
                        </a:rPr>
                        <a:t>Dieldrin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Times New Roman"/>
                          <a:cs typeface="Times New Roman"/>
                        </a:rPr>
                        <a:t>Trifluralin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3.6</a:t>
                      </a:r>
                      <a:endParaRPr lang="en-US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/>
                          <a:ea typeface="Times New Roman"/>
                          <a:cs typeface="Times New Roman"/>
                        </a:rPr>
                        <a:t>DDT </a:t>
                      </a:r>
                      <a:r>
                        <a:rPr lang="en-US" sz="2000" b="1" dirty="0" err="1">
                          <a:latin typeface="Calibri"/>
                          <a:ea typeface="Times New Roman"/>
                          <a:cs typeface="Times New Roman"/>
                        </a:rPr>
                        <a:t>p,p</a:t>
                      </a:r>
                      <a:r>
                        <a:rPr lang="en-US" sz="2000" b="1" dirty="0">
                          <a:latin typeface="Calibri"/>
                          <a:ea typeface="Times New Roman"/>
                          <a:cs typeface="Times New Roman"/>
                        </a:rPr>
                        <a:t>'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32.7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/>
                          <a:ea typeface="Times New Roman"/>
                          <a:cs typeface="Times New Roman"/>
                        </a:rPr>
                        <a:t>Heptachlor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35.1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Calibri"/>
                          <a:ea typeface="Times New Roman"/>
                          <a:cs typeface="Times New Roman"/>
                        </a:rPr>
                        <a:t>Malathion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4.3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Calibri"/>
                          <a:ea typeface="Times New Roman"/>
                          <a:cs typeface="Times New Roman"/>
                        </a:rPr>
                        <a:t>Chlorpyrifos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4.6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Calibri"/>
                          <a:ea typeface="Times New Roman"/>
                          <a:cs typeface="Times New Roman"/>
                        </a:rPr>
                        <a:t>Dicofol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6.8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Calibri"/>
                          <a:ea typeface="Times New Roman"/>
                          <a:cs typeface="Times New Roman"/>
                        </a:rPr>
                        <a:t>PCB's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8190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982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Calibri"/>
                          <a:ea typeface="Times New Roman"/>
                          <a:cs typeface="Times New Roman"/>
                        </a:rPr>
                        <a:t>Chlorothalonil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84.6</a:t>
                      </a:r>
                      <a:endParaRPr lang="en-US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8" name="Picture 4" descr="http://www.canopyandstars.co.uk/var/self_catering_site/storage/images/canopy-and-stars/britain/england/hampshire/adhurst/the-rother/the-rother-gallery/bee-hives-at-adhurst/1674980-1-eng-GB/bee-hives-at-adhurst_cs_gallery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5892798" cy="2743200"/>
          </a:xfrm>
          <a:prstGeom prst="rect">
            <a:avLst/>
          </a:prstGeom>
          <a:noFill/>
        </p:spPr>
      </p:pic>
      <p:pic>
        <p:nvPicPr>
          <p:cNvPr id="3235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429000"/>
            <a:ext cx="5886450" cy="2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76200" y="6172200"/>
            <a:ext cx="9144000" cy="6858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Poor fit.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2819400"/>
            <a:ext cx="91440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128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800" kern="0" smtClean="0">
                <a:solidFill>
                  <a:srgbClr val="FFFFFF"/>
                </a:solidFill>
                <a:latin typeface="Comic Sans MS" pitchFamily="66" charset="0"/>
              </a:rPr>
              <a:t>Good fit to natural niche.</a:t>
            </a:r>
            <a:endParaRPr lang="en-US" sz="2800" kern="0" dirty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" descr="C:\Users\Randy\Pictures\Article photos\Aerial GPS Mississip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971800"/>
            <a:ext cx="8334376" cy="173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" y="4800600"/>
            <a:ext cx="89439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791200"/>
            <a:ext cx="85248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7848600" cy="293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5715000" y="5754624"/>
            <a:ext cx="2514600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7391400" y="4373880"/>
            <a:ext cx="1219200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914400" y="6068568"/>
            <a:ext cx="2895600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133600" y="4620768"/>
            <a:ext cx="2819400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6" descr="http://www.geneticliteracyproject.org/wp/wp-content/uploads/2012/09/sweet-corn-on-co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3"/>
            <a:ext cx="9122400" cy="674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Title 1"/>
          <p:cNvSpPr>
            <a:spLocks noGrp="1"/>
          </p:cNvSpPr>
          <p:nvPr>
            <p:ph type="title"/>
          </p:nvPr>
        </p:nvSpPr>
        <p:spPr>
          <a:xfrm>
            <a:off x="0" y="594783"/>
            <a:ext cx="9144000" cy="1355182"/>
          </a:xfrm>
        </p:spPr>
        <p:txBody>
          <a:bodyPr/>
          <a:lstStyle/>
          <a:p>
            <a:r>
              <a:rPr lang="en-US" b="1" smtClean="0"/>
              <a:t>Could it be GMO’s?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://1.bp.blogspot.com/-2iuwhkxMQhU/T8wqi9yDSWI/AAAAAAAAADI/-XJ42UQLSN0/s1600/GMO-corn-e1325518018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3"/>
            <a:ext cx="9116640" cy="543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itle 1"/>
          <p:cNvSpPr>
            <a:spLocks noGrp="1"/>
          </p:cNvSpPr>
          <p:nvPr>
            <p:ph type="title"/>
          </p:nvPr>
        </p:nvSpPr>
        <p:spPr>
          <a:xfrm>
            <a:off x="0" y="5502819"/>
            <a:ext cx="9144000" cy="135518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Unwarranted demonization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320" y="1562564"/>
            <a:ext cx="5783040" cy="500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"/>
            <a:ext cx="8752320" cy="144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5539680" y="1977328"/>
            <a:ext cx="89856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401440" y="2253837"/>
            <a:ext cx="1036800" cy="760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539680" y="4465909"/>
            <a:ext cx="9676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59" name="TextBox 13"/>
          <p:cNvSpPr txBox="1">
            <a:spLocks noChangeArrowheads="1"/>
          </p:cNvSpPr>
          <p:nvPr/>
        </p:nvSpPr>
        <p:spPr bwMode="auto">
          <a:xfrm>
            <a:off x="6576480" y="4327657"/>
            <a:ext cx="1935360" cy="59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8" tIns="41460" rIns="82918" bIns="41460">
            <a:spAutoFit/>
          </a:bodyPr>
          <a:lstStyle/>
          <a:p>
            <a:pPr defTabSz="4131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Lucida Sans Unicode" pitchFamily="34" charset="0"/>
              </a:rPr>
              <a:t>Natural toxic pollen</a:t>
            </a:r>
          </a:p>
        </p:txBody>
      </p:sp>
      <p:sp>
        <p:nvSpPr>
          <p:cNvPr id="177160" name="TextBox 14"/>
          <p:cNvSpPr txBox="1">
            <a:spLocks noChangeArrowheads="1"/>
          </p:cNvSpPr>
          <p:nvPr/>
        </p:nvSpPr>
        <p:spPr bwMode="auto">
          <a:xfrm>
            <a:off x="6438240" y="2875984"/>
            <a:ext cx="2705760" cy="34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8" tIns="41460" rIns="82918" bIns="41460">
            <a:spAutoFit/>
          </a:bodyPr>
          <a:lstStyle/>
          <a:p>
            <a:pPr defTabSz="4131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Lucida Sans Unicode" pitchFamily="34" charset="0"/>
              </a:rPr>
              <a:t>Conventional corn pollen</a:t>
            </a:r>
          </a:p>
        </p:txBody>
      </p:sp>
      <p:sp>
        <p:nvSpPr>
          <p:cNvPr id="177161" name="TextBox 15"/>
          <p:cNvSpPr txBox="1">
            <a:spLocks noChangeArrowheads="1"/>
          </p:cNvSpPr>
          <p:nvPr/>
        </p:nvSpPr>
        <p:spPr bwMode="auto">
          <a:xfrm>
            <a:off x="6645600" y="1769947"/>
            <a:ext cx="1935360" cy="34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8" tIns="41460" rIns="82918" bIns="41460">
            <a:spAutoFit/>
          </a:bodyPr>
          <a:lstStyle/>
          <a:p>
            <a:pPr defTabSz="4131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Lucida Sans Unicode" pitchFamily="34" charset="0"/>
              </a:rPr>
              <a:t>Bt corn pollen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" descr="C:\Users\Randy\Pictures\Article photos\Garret spraying Roundup\1024 max\Roundup spraying Indiana Larry Garre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Title 1"/>
          <p:cNvSpPr>
            <a:spLocks noGrp="1"/>
          </p:cNvSpPr>
          <p:nvPr>
            <p:ph type="title"/>
          </p:nvPr>
        </p:nvSpPr>
        <p:spPr>
          <a:xfrm>
            <a:off x="1185120" y="5295439"/>
            <a:ext cx="6981120" cy="1355182"/>
          </a:xfrm>
        </p:spPr>
        <p:txBody>
          <a:bodyPr/>
          <a:lstStyle/>
          <a:p>
            <a:r>
              <a:rPr lang="en-US" sz="2900" dirty="0" smtClean="0">
                <a:solidFill>
                  <a:schemeClr val="bg1"/>
                </a:solidFill>
              </a:rPr>
              <a:t>Indirect effect: RR crops allow reduced tillage planting with heavy herbicide 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304800"/>
            <a:ext cx="2667000" cy="58477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3200" b="1" dirty="0" smtClean="0"/>
              <a:t>State of Iowa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5821362"/>
          </a:xfrm>
        </p:spPr>
        <p:txBody>
          <a:bodyPr>
            <a:normAutofit fontScale="90000"/>
          </a:bodyPr>
          <a:lstStyle/>
          <a:p>
            <a:r>
              <a:rPr lang="en-US" sz="3600" b="1" cap="all" dirty="0" smtClean="0"/>
              <a:t>DO THE MATH:</a:t>
            </a:r>
            <a:br>
              <a:rPr lang="en-US" sz="3600" b="1" cap="all" dirty="0" smtClean="0"/>
            </a:br>
            <a:r>
              <a:rPr lang="en-US" sz="3600" b="1" cap="all" dirty="0" smtClean="0">
                <a:latin typeface="+mn-lt"/>
              </a:rPr>
              <a:t>200,000 </a:t>
            </a:r>
            <a:r>
              <a:rPr lang="en-US" sz="3600" b="1" dirty="0" smtClean="0">
                <a:latin typeface="+mn-lt"/>
              </a:rPr>
              <a:t>more humans every day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~2 Acres to feed/fiber each human =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400,000 acres of virgin wildlife habitat converted to farmland </a:t>
            </a:r>
            <a:r>
              <a:rPr lang="en-US" sz="3600" b="1" u="sng" dirty="0" smtClean="0">
                <a:latin typeface="+mn-lt"/>
              </a:rPr>
              <a:t>every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u="sng" dirty="0" smtClean="0">
                <a:latin typeface="+mn-lt"/>
              </a:rPr>
              <a:t>single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u="sng" dirty="0" smtClean="0">
                <a:latin typeface="+mn-lt"/>
              </a:rPr>
              <a:t>day</a:t>
            </a:r>
            <a:r>
              <a:rPr lang="en-US" sz="3600" b="1" dirty="0" smtClean="0">
                <a:latin typeface="+mn-lt"/>
              </a:rPr>
              <a:t>.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/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Our Choices: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Decrease the human population, 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destroy more wildlife habitat, or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increase production on existing farm acreage.</a:t>
            </a:r>
            <a:br>
              <a:rPr lang="en-US" sz="3600" b="1" dirty="0" smtClean="0">
                <a:latin typeface="+mn-lt"/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4.bp.blogspot.com/_y-89b0Ytgko/S60K_WtbeuI/AAAAAAAADoA/JjjGT86Nu_M/s1600/DSCF6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8828" y="0"/>
            <a:ext cx="109728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990600" y="4611231"/>
            <a:ext cx="975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453"/>
            <a:r>
              <a:rPr lang="en-US" sz="2800" b="1" dirty="0" smtClean="0">
                <a:solidFill>
                  <a:prstClr val="white"/>
                </a:solidFill>
              </a:rPr>
              <a:t>Reality check:</a:t>
            </a:r>
          </a:p>
          <a:p>
            <a:pPr defTabSz="913453"/>
            <a:r>
              <a:rPr lang="en-US" sz="2800" b="1" dirty="0" smtClean="0">
                <a:solidFill>
                  <a:prstClr val="white"/>
                </a:solidFill>
              </a:rPr>
              <a:t>GMO fear mongering is unwarranted.</a:t>
            </a:r>
          </a:p>
          <a:p>
            <a:pPr defTabSz="913453"/>
            <a:r>
              <a:rPr lang="en-US" sz="2800" b="1" dirty="0" smtClean="0">
                <a:solidFill>
                  <a:prstClr val="white"/>
                </a:solidFill>
              </a:rPr>
              <a:t>GE crops are the most thoroughly tested foods in the market.</a:t>
            </a:r>
          </a:p>
          <a:p>
            <a:pPr defTabSz="913453"/>
            <a:r>
              <a:rPr lang="en-US" sz="2800" b="1" dirty="0" smtClean="0">
                <a:solidFill>
                  <a:prstClr val="white"/>
                </a:solidFill>
              </a:rPr>
              <a:t>GE crops can reduce insecticide use, and hold</a:t>
            </a:r>
          </a:p>
          <a:p>
            <a:pPr defTabSz="913453"/>
            <a:r>
              <a:rPr lang="en-US" sz="2800" b="1" dirty="0" smtClean="0">
                <a:solidFill>
                  <a:prstClr val="white"/>
                </a:solidFill>
              </a:rPr>
              <a:t>great promise for eco-friendly agriculture.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9842" y="6581001"/>
            <a:ext cx="1148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453"/>
            <a:r>
              <a:rPr lang="en-US" sz="1200" b="1" dirty="0" smtClean="0">
                <a:solidFill>
                  <a:prstClr val="white"/>
                </a:solidFill>
              </a:rPr>
              <a:t>Melody </a:t>
            </a:r>
            <a:r>
              <a:rPr lang="en-US" sz="1200" b="1" dirty="0" err="1" smtClean="0">
                <a:solidFill>
                  <a:prstClr val="white"/>
                </a:solidFill>
              </a:rPr>
              <a:t>Seppi</a:t>
            </a:r>
            <a:endParaRPr lang="en-US" sz="12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Richard Adee, owner of Adee Honey Farms, walks past barrels of honey extracted at his plant, Tuesday, Aug. 20, 2013, in Bruce, S.D. (AP Photo/Dirk Lammer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807009" cy="3429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4419600"/>
            <a:ext cx="3803520" cy="11406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$180 pollination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equivalent to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90-lb honey crop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1" descr="C:\Users\Randy\Pictures\Article photos\Almonds 2012\P1100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533400"/>
            <a:ext cx="4267200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2857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Beekeeper niche s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hift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  <a:p>
            <a:pPr marL="0" marR="0" lvl="0" indent="0" algn="ctr" defTabSz="412857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necessity of almond pollination income</a:t>
            </a:r>
          </a:p>
          <a:p>
            <a:pPr marL="0" marR="0" lvl="0" indent="0" algn="ctr" defTabSz="412857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sz="2800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defTabSz="412771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chemeClr val="bg1"/>
                </a:solidFill>
              </a:rPr>
              <a:t>2012 est. pollination fees $230M</a:t>
            </a:r>
          </a:p>
          <a:p>
            <a:pPr algn="ctr" defTabSz="412771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chemeClr val="bg1"/>
                </a:solidFill>
              </a:rPr>
              <a:t>2012 bulk honey sales $286M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The solutions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>
                <a:latin typeface="Comic Sans MS" pitchFamily="66" charset="0"/>
              </a:rPr>
              <a:t> Beekeeping practices</a:t>
            </a:r>
            <a:br>
              <a:rPr lang="en-US" sz="3600" b="1" cap="all" dirty="0" smtClean="0">
                <a:latin typeface="Comic Sans MS" pitchFamily="66" charset="0"/>
              </a:rPr>
            </a:br>
            <a:r>
              <a:rPr lang="en-US" sz="3600" b="1" cap="all" dirty="0" smtClean="0">
                <a:latin typeface="Comic Sans MS" pitchFamily="66" charset="0"/>
              </a:rPr>
              <a:t>must adapt and evolve</a:t>
            </a:r>
            <a:br>
              <a:rPr lang="en-US" sz="3600" b="1" cap="all" dirty="0" smtClean="0">
                <a:latin typeface="Comic Sans MS" pitchFamily="66" charset="0"/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2.bp.blogspot.com/_rcRYANYyU28/TEkKbRI5mLI/AAAAAAAABEc/jemJ6nPic_8/s1600/watkins+apiary+at+smv+from+state+libary+on+line+coll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82747" cy="6019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1501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Beekeeping is no longer as it used to be.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67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Progressive beekeepers are learning successful management practices.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51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591550" cy="580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70000">
              <a:srgbClr val="FC6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611562"/>
          </a:xfrm>
        </p:spPr>
        <p:txBody>
          <a:bodyPr>
            <a:normAutofit/>
          </a:bodyPr>
          <a:lstStyle/>
          <a:p>
            <a:r>
              <a:rPr lang="en-US" sz="3600" b="1" cap="all" dirty="0" smtClean="0">
                <a:latin typeface="Comic Sans MS" pitchFamily="66" charset="0"/>
              </a:rPr>
              <a:t>Bees must evolve</a:t>
            </a:r>
            <a:br>
              <a:rPr lang="en-US" sz="3600" b="1" cap="all" dirty="0" smtClean="0">
                <a:latin typeface="Comic Sans MS" pitchFamily="66" charset="0"/>
              </a:rPr>
            </a:br>
            <a:r>
              <a:rPr lang="en-US" sz="3600" b="1" cap="all" dirty="0" smtClean="0">
                <a:latin typeface="Comic Sans MS" pitchFamily="66" charset="0"/>
              </a:rPr>
              <a:t>to adapt </a:t>
            </a:r>
            <a:br>
              <a:rPr lang="en-US" sz="3600" b="1" cap="all" dirty="0" smtClean="0">
                <a:latin typeface="Comic Sans MS" pitchFamily="66" charset="0"/>
              </a:rPr>
            </a:br>
            <a:r>
              <a:rPr lang="en-US" sz="3600" b="1" cap="all" dirty="0" smtClean="0">
                <a:latin typeface="Comic Sans MS" pitchFamily="66" charset="0"/>
              </a:rPr>
              <a:t>to the changes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cap="al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lste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0"/>
            <a:ext cx="4191000" cy="351856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5486400" y="4191000"/>
            <a:ext cx="3657600" cy="2209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under conditions of intensive husbandry.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48" name="AutoShape 4" descr="http://hosuronline.com/wp-content/uploads/2013/09/Broiler-Chicken-Far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http://hosuronline.com/wp-content/uploads/2013/09/Broiler-Chicken-Far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8" descr="http://hosuronline.com/wp-content/uploads/2013/09/Broiler-Chicken-Far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10" descr="http://hosuronline.com/wp-content/uploads/2013/09/Broiler-Chicken-Far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12" descr="http://media-1.web.britannica.com/eb-media/11/136111-004-C620AA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Broiler-Chicken-Fa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00400"/>
            <a:ext cx="5482014" cy="3657600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0" y="838200"/>
            <a:ext cx="4876800" cy="2209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Domestic livestock are bred for productivity…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6324600" cy="679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6324600" y="990600"/>
            <a:ext cx="2819400" cy="5867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Selective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breeding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creates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genetic</a:t>
            </a:r>
          </a:p>
          <a:p>
            <a:pPr marL="0" marR="0" lvl="0" indent="0" algn="ctr" defTabSz="413201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bottlenecks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482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Our current breeds of bees</a:t>
            </a:r>
          </a:p>
          <a:p>
            <a:pPr algn="ctr"/>
            <a:r>
              <a:rPr lang="en-US" sz="3200" b="1" dirty="0" smtClean="0"/>
              <a:t>require a lot of help.</a:t>
            </a:r>
            <a:endParaRPr lang="en-US" sz="3200" b="1" dirty="0"/>
          </a:p>
        </p:txBody>
      </p:sp>
      <p:pic>
        <p:nvPicPr>
          <p:cNvPr id="556034" name="Picture 2" descr="http://2.bp.blogspot.com/-DlaQ9Q62nJI/T7Q19uYQvkI/AAAAAAAABbg/9JucXujfqvM/s640/ProductImage_QueenBeesForSa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"/>
            <a:ext cx="60960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ndy\Documents\Research projects\2013 Trials\Pollen supp\apiguard app resized\1-P100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10400" cy="5257800"/>
          </a:xfrm>
          <a:prstGeom prst="rect">
            <a:avLst/>
          </a:prstGeom>
          <a:noFill/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04800" y="5638800"/>
            <a:ext cx="8534400" cy="1219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2814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Domesticated bees require husbandry and regular treatment to survive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11160</TotalTime>
  <Words>1211</Words>
  <Application>Microsoft Office PowerPoint</Application>
  <PresentationFormat>On-screen Show (4:3)</PresentationFormat>
  <Paragraphs>358</Paragraphs>
  <Slides>111</Slides>
  <Notes>111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111</vt:i4>
      </vt:variant>
    </vt:vector>
  </HeadingPairs>
  <TitlesOfParts>
    <vt:vector size="124" baseType="lpstr">
      <vt:lpstr>1_Office Theme</vt:lpstr>
      <vt:lpstr>2_Office Theme</vt:lpstr>
      <vt:lpstr>Office Theme</vt:lpstr>
      <vt:lpstr>3_Office Theme</vt:lpstr>
      <vt:lpstr>4_Office Theme</vt:lpstr>
      <vt:lpstr>5_Office Theme</vt:lpstr>
      <vt:lpstr>7_Office Theme</vt:lpstr>
      <vt:lpstr>8_Office Theme</vt:lpstr>
      <vt:lpstr>9_Office Theme</vt:lpstr>
      <vt:lpstr>10_Office Theme</vt:lpstr>
      <vt:lpstr>12_Office Theme</vt:lpstr>
      <vt:lpstr>14_Office Theme</vt:lpstr>
      <vt:lpstr>11_Office Theme</vt:lpstr>
      <vt:lpstr>What’s up with all the talk about bees going extinct?</vt:lpstr>
      <vt:lpstr>Slide 2</vt:lpstr>
      <vt:lpstr>Slide 3</vt:lpstr>
      <vt:lpstr>Slide 4</vt:lpstr>
      <vt:lpstr>changes in the niches of the honey bee  and The beekeeper </vt:lpstr>
      <vt:lpstr>Slide 6</vt:lpstr>
      <vt:lpstr>Slide 7</vt:lpstr>
      <vt:lpstr>Poor fit.</vt:lpstr>
      <vt:lpstr>$180 pollination equivalent to 90-lb honey crop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Honey bees are suffering from human-caused problems.</vt:lpstr>
      <vt:lpstr>the three MAJOR problems:  parasites lack of forage Pesticides </vt:lpstr>
      <vt:lpstr>Parasites </vt:lpstr>
      <vt:lpstr>Slide 24</vt:lpstr>
      <vt:lpstr>Slide 25</vt:lpstr>
      <vt:lpstr>Slide 26</vt:lpstr>
      <vt:lpstr>Deformed wing virus</vt:lpstr>
      <vt:lpstr>Slide 28</vt:lpstr>
      <vt:lpstr>Stephen Martin</vt:lpstr>
      <vt:lpstr>Plus: A new intestinal parasite: Nosema ceranae</vt:lpstr>
      <vt:lpstr>Slide 31</vt:lpstr>
      <vt:lpstr>Colony mid collapse Feb 2012—8/10 bees infected!</vt:lpstr>
      <vt:lpstr>MAJOR CHANGE: Forage </vt:lpstr>
      <vt:lpstr>Slide 34</vt:lpstr>
      <vt:lpstr>Slide 35</vt:lpstr>
      <vt:lpstr>Slide 36</vt:lpstr>
      <vt:lpstr>the #1 environmental cost:  destruction of habitat </vt:lpstr>
      <vt:lpstr>Slide 38</vt:lpstr>
      <vt:lpstr>Steve Savage</vt:lpstr>
      <vt:lpstr>Slide 40</vt:lpstr>
      <vt:lpstr>Slide 41</vt:lpstr>
      <vt:lpstr>Laurent Lucuix</vt:lpstr>
      <vt:lpstr>Slide 43</vt:lpstr>
      <vt:lpstr>Slide 44</vt:lpstr>
      <vt:lpstr>WE ARE BEING FORCED TO ADOPT THE CONCENTRATED ANIMAL FEEDING OPERATION MODEL</vt:lpstr>
      <vt:lpstr>Signs of improvement </vt:lpstr>
      <vt:lpstr>Slide 47</vt:lpstr>
      <vt:lpstr>Slide 48</vt:lpstr>
      <vt:lpstr>PESTICIDES 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A warmer climate means more pesticide use!</vt:lpstr>
      <vt:lpstr>misdirected activism? </vt:lpstr>
      <vt:lpstr>Slide 60</vt:lpstr>
      <vt:lpstr>Slide 61</vt:lpstr>
      <vt:lpstr>Slide 62</vt:lpstr>
      <vt:lpstr>Slide 63</vt:lpstr>
      <vt:lpstr>Treated seed ideally  minimizes environmental exposure</vt:lpstr>
      <vt:lpstr>Slide 65</vt:lpstr>
      <vt:lpstr>Slide 66</vt:lpstr>
      <vt:lpstr>Slide 67</vt:lpstr>
      <vt:lpstr>Slide 68</vt:lpstr>
      <vt:lpstr>Slide 69</vt:lpstr>
      <vt:lpstr>"All things are poison, and nothing is without poison; only the dose permits something not to be poisonous.“--Paracelsus</vt:lpstr>
      <vt:lpstr>Slide 71</vt:lpstr>
      <vt:lpstr>Slide 72</vt:lpstr>
      <vt:lpstr>Slide 73</vt:lpstr>
      <vt:lpstr>Slide 74</vt:lpstr>
      <vt:lpstr>Slide 75</vt:lpstr>
      <vt:lpstr>Slide 76</vt:lpstr>
      <vt:lpstr>Signs of improvement </vt:lpstr>
      <vt:lpstr>historical reality check of wax contamination</vt:lpstr>
      <vt:lpstr>Slide 79</vt:lpstr>
      <vt:lpstr>Slide 80</vt:lpstr>
      <vt:lpstr>Slide 81</vt:lpstr>
      <vt:lpstr>Could it be GMO’s?</vt:lpstr>
      <vt:lpstr>Unwarranted demonization</vt:lpstr>
      <vt:lpstr>Slide 84</vt:lpstr>
      <vt:lpstr>Slide 85</vt:lpstr>
      <vt:lpstr>Indirect effect: RR crops allow reduced tillage planting with heavy herbicide use.</vt:lpstr>
      <vt:lpstr>Slide 87</vt:lpstr>
      <vt:lpstr>DO THE MATH: 200,000 more humans every day ~2 Acres to feed/fiber each human = 400,000 acres of virgin wildlife habitat converted to farmland every single day.  Our Choices: Decrease the human population,  destroy more wildlife habitat, or increase production on existing farm acreage.  </vt:lpstr>
      <vt:lpstr>Slide 89</vt:lpstr>
      <vt:lpstr>The solutions </vt:lpstr>
      <vt:lpstr> Beekeeping practices must adapt and evolve  </vt:lpstr>
      <vt:lpstr>Slide 92</vt:lpstr>
      <vt:lpstr>Slide 93</vt:lpstr>
      <vt:lpstr>Bees must evolve to adapt  to the changes 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WHAT YOU CAN DO </vt:lpstr>
      <vt:lpstr>INFLUENCE YOUR REPRESENTATIVES </vt:lpstr>
      <vt:lpstr>Slide 106</vt:lpstr>
      <vt:lpstr>VOTE WITH YOUR DOLLARS </vt:lpstr>
      <vt:lpstr>Slide 108</vt:lpstr>
      <vt:lpstr>Slide 109</vt:lpstr>
      <vt:lpstr>Slide 110</vt:lpstr>
      <vt:lpstr>Slide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up with all the talk about bees going extinct?</dc:title>
  <dc:creator>Randy</dc:creator>
  <cp:lastModifiedBy>Randy</cp:lastModifiedBy>
  <cp:revision>75</cp:revision>
  <dcterms:created xsi:type="dcterms:W3CDTF">2013-11-01T22:44:22Z</dcterms:created>
  <dcterms:modified xsi:type="dcterms:W3CDTF">2015-04-07T18:48:25Z</dcterms:modified>
</cp:coreProperties>
</file>